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65" r:id="rId3"/>
    <p:sldId id="290" r:id="rId4"/>
    <p:sldId id="262" r:id="rId5"/>
    <p:sldId id="291" r:id="rId6"/>
    <p:sldId id="264" r:id="rId7"/>
    <p:sldId id="292" r:id="rId8"/>
    <p:sldId id="281" r:id="rId9"/>
    <p:sldId id="293" r:id="rId10"/>
    <p:sldId id="300" r:id="rId11"/>
    <p:sldId id="267" r:id="rId12"/>
    <p:sldId id="268" r:id="rId13"/>
    <p:sldId id="301" r:id="rId14"/>
    <p:sldId id="274" r:id="rId15"/>
    <p:sldId id="296" r:id="rId16"/>
    <p:sldId id="271" r:id="rId17"/>
    <p:sldId id="297" r:id="rId18"/>
    <p:sldId id="298" r:id="rId19"/>
    <p:sldId id="299"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00000"/>
    <a:srgbClr val="C00002"/>
    <a:srgbClr val="7B7B7C"/>
    <a:srgbClr val="FFC100"/>
    <a:srgbClr val="538234"/>
    <a:srgbClr val="FFA09C"/>
    <a:srgbClr val="EE0202"/>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0"/>
    <p:restoredTop sz="95282"/>
  </p:normalViewPr>
  <p:slideViewPr>
    <p:cSldViewPr snapToGrid="0">
      <p:cViewPr>
        <p:scale>
          <a:sx n="105" d="100"/>
          <a:sy n="105" d="100"/>
        </p:scale>
        <p:origin x="144" y="256"/>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92E4C-9A23-164D-820B-F070EB287E79}" type="datetimeFigureOut">
              <a:rPr lang="es-ES_tradnl" smtClean="0"/>
              <a:t>30/11/22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24DDF-AB3D-7245-889B-366701E6344A}" type="slidenum">
              <a:rPr lang="es-ES_tradnl" smtClean="0"/>
              <a:t>‹nº›</a:t>
            </a:fld>
            <a:endParaRPr lang="es-ES_tradnl"/>
          </a:p>
        </p:txBody>
      </p:sp>
    </p:spTree>
    <p:extLst>
      <p:ext uri="{BB962C8B-B14F-4D97-AF65-F5344CB8AC3E}">
        <p14:creationId xmlns:p14="http://schemas.microsoft.com/office/powerpoint/2010/main" val="41467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a:t>
            </a:fld>
            <a:endParaRPr lang="es-ES_tradnl"/>
          </a:p>
        </p:txBody>
      </p:sp>
    </p:spTree>
    <p:extLst>
      <p:ext uri="{BB962C8B-B14F-4D97-AF65-F5344CB8AC3E}">
        <p14:creationId xmlns:p14="http://schemas.microsoft.com/office/powerpoint/2010/main" val="403502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National Health Survey asks respondents, among other things, to describe their state of health on a five-point scale from “very good” (1) to “very bad” (5). We consider the responses to this question as a measure of the subjective health conditions. Using the publicly available dataset, we can aggregate the subjective health conditions at the state level. Chart 4, which plots the measure for all 27 states, reveals that there is some degree of variation. We will further explore this point in Section 3.2.</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11</a:t>
            </a:fld>
            <a:endParaRPr lang="es-ES_tradnl"/>
          </a:p>
        </p:txBody>
      </p:sp>
    </p:spTree>
    <p:extLst>
      <p:ext uri="{BB962C8B-B14F-4D97-AF65-F5344CB8AC3E}">
        <p14:creationId xmlns:p14="http://schemas.microsoft.com/office/powerpoint/2010/main" val="339772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dirty="0">
                <a:solidFill>
                  <a:srgbClr val="000000"/>
                </a:solidFill>
                <a:effectLst/>
                <a:latin typeface="Calibri" panose="020F0502020204030204" pitchFamily="34" charset="0"/>
              </a:rPr>
              <a:t>Step 1 - Aggregate Census Data: </a:t>
            </a:r>
            <a:r>
              <a:rPr lang="en-IN" sz="1200" b="0" i="0" u="none" strike="noStrike" dirty="0">
                <a:solidFill>
                  <a:srgbClr val="000000"/>
                </a:solidFill>
                <a:effectLst/>
                <a:latin typeface="Calibri" panose="020F0502020204030204" pitchFamily="34" charset="0"/>
              </a:rPr>
              <a:t>First, we aggregated the data available in the Brazilian Census to understand how variables such as Room Density, Sewage, Water Male ratio Average age, etc. behave at the State level. </a:t>
            </a:r>
          </a:p>
          <a:p>
            <a:endParaRPr lang="en-IN" sz="1200" b="0" i="0" u="none" strike="noStrike" dirty="0">
              <a:solidFill>
                <a:srgbClr val="000000"/>
              </a:solidFill>
              <a:effectLst/>
              <a:latin typeface="Calibri" panose="020F0502020204030204" pitchFamily="34" charset="0"/>
            </a:endParaRPr>
          </a:p>
          <a:p>
            <a:r>
              <a:rPr lang="en-IN" sz="1200" b="1" i="0" u="none" strike="noStrike" dirty="0">
                <a:solidFill>
                  <a:srgbClr val="000000"/>
                </a:solidFill>
                <a:effectLst/>
                <a:latin typeface="Calibri" panose="020F0502020204030204" pitchFamily="34" charset="0"/>
              </a:rPr>
              <a:t>Step 2 - Regress PNS Score on Census Data: </a:t>
            </a:r>
            <a:r>
              <a:rPr lang="en-IN" sz="1200" b="0" i="0" u="none" strike="noStrike" dirty="0">
                <a:solidFill>
                  <a:srgbClr val="000000"/>
                </a:solidFill>
                <a:effectLst/>
                <a:latin typeface="Calibri" panose="020F0502020204030204" pitchFamily="34" charset="0"/>
              </a:rPr>
              <a:t>After aggregating the Census data by State, we ran three regression model (i.e. simple OLS, Kitchen-sink, LASSO) using the PNS Health Score as our outcome variable and the parameters in the Brazilian Census as our predictors</a:t>
            </a:r>
            <a:r>
              <a:rPr lang="en-IN" sz="1200" b="1" i="0" u="none" strike="noStrike" dirty="0">
                <a:solidFill>
                  <a:srgbClr val="000000"/>
                </a:solidFill>
                <a:effectLst/>
                <a:latin typeface="Calibri" panose="020F0502020204030204" pitchFamily="34" charset="0"/>
              </a:rPr>
              <a:t>. </a:t>
            </a:r>
            <a:r>
              <a:rPr lang="en-IN" sz="1200" b="0" i="0" u="none" strike="noStrike" dirty="0">
                <a:solidFill>
                  <a:srgbClr val="000000"/>
                </a:solidFill>
                <a:effectLst/>
                <a:latin typeface="Calibri" panose="020F0502020204030204" pitchFamily="34" charset="0"/>
              </a:rPr>
              <a:t>This allowed us to </a:t>
            </a:r>
            <a:r>
              <a:rPr lang="en-IN" sz="1200" b="0" i="0" u="none" strike="noStrike" dirty="0" err="1">
                <a:solidFill>
                  <a:srgbClr val="000000"/>
                </a:solidFill>
                <a:effectLst/>
                <a:latin typeface="Calibri" panose="020F0502020204030204" pitchFamily="34" charset="0"/>
              </a:rPr>
              <a:t>analyze</a:t>
            </a:r>
            <a:r>
              <a:rPr lang="en-IN" sz="1200" b="0" i="0" u="none" strike="noStrike" dirty="0">
                <a:solidFill>
                  <a:srgbClr val="000000"/>
                </a:solidFill>
                <a:effectLst/>
                <a:latin typeface="Calibri" panose="020F0502020204030204" pitchFamily="34" charset="0"/>
              </a:rPr>
              <a:t> what is, on average, the association between a change in the variables on the Brazilian Census and the PNS health score reported at the state level. </a:t>
            </a:r>
          </a:p>
          <a:p>
            <a:endParaRPr lang="en-IN" sz="1200" b="0" i="0" u="none" strike="noStrike" dirty="0">
              <a:solidFill>
                <a:srgbClr val="000000"/>
              </a:solidFill>
              <a:effectLst/>
              <a:latin typeface="Calibri" panose="020F0502020204030204" pitchFamily="34" charset="0"/>
            </a:endParaRPr>
          </a:p>
          <a:p>
            <a:r>
              <a:rPr lang="en-IN" sz="1200" b="0" i="0" u="none" strike="noStrike" dirty="0">
                <a:solidFill>
                  <a:srgbClr val="000000"/>
                </a:solidFill>
                <a:effectLst/>
                <a:latin typeface="Calibri" panose="020F0502020204030204" pitchFamily="34" charset="0"/>
              </a:rPr>
              <a:t>We ultimately decided to use LASSO because it had a better performance than both  the Simple OLS and the Kitchen-Sink model in terms of out-of-sample RMSE. The table below summarizes the performance of each  of the three models:</a:t>
            </a:r>
          </a:p>
          <a:p>
            <a:endParaRPr lang="en-IN" sz="1200" b="0" i="0" u="none" strike="noStrike" dirty="0">
              <a:solidFill>
                <a:srgbClr val="000000"/>
              </a:solidFill>
              <a:effectLst/>
              <a:latin typeface="Calibri" panose="020F0502020204030204" pitchFamily="34" charset="0"/>
            </a:endParaRPr>
          </a:p>
          <a:p>
            <a:r>
              <a:rPr lang="en-IN" sz="1200" b="1" i="0" u="none" strike="noStrike" dirty="0">
                <a:solidFill>
                  <a:srgbClr val="000000"/>
                </a:solidFill>
                <a:effectLst/>
                <a:latin typeface="Calibri" panose="020F0502020204030204" pitchFamily="34" charset="0"/>
              </a:rPr>
              <a:t>Step 3 - Predict health score  based on the relationship at the state level: </a:t>
            </a:r>
            <a:r>
              <a:rPr lang="en-IN" sz="1200" b="0" i="0" u="none" strike="noStrike" dirty="0">
                <a:solidFill>
                  <a:srgbClr val="000000"/>
                </a:solidFill>
                <a:effectLst/>
                <a:latin typeface="Calibri" panose="020F0502020204030204" pitchFamily="34" charset="0"/>
              </a:rPr>
              <a:t>Finally we used our most efficient regression model (LASSO) to predict the PNS Health Score for each municipality based on their respective Census data</a:t>
            </a:r>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12</a:t>
            </a:fld>
            <a:endParaRPr lang="es-ES_tradnl"/>
          </a:p>
        </p:txBody>
      </p:sp>
    </p:spTree>
    <p:extLst>
      <p:ext uri="{BB962C8B-B14F-4D97-AF65-F5344CB8AC3E}">
        <p14:creationId xmlns:p14="http://schemas.microsoft.com/office/powerpoint/2010/main" val="313908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calculate the MPHI in the following two steps. First, we standardize all four indicators: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deaths per capita; hospitalizations per capita; the subjective health conditions; and average income (inverted). A higher value implies a greater burden of disease for that municipality. This first step is necessary to make the indicators measured in different units comparable.</a:t>
            </a:r>
          </a:p>
          <a:p>
            <a:pPr marL="0" lvl="0" indent="0" algn="just">
              <a:lnSpc>
                <a:spcPct val="115000"/>
              </a:lnSpc>
              <a:spcBef>
                <a:spcPts val="600"/>
              </a:spcBef>
              <a:spcAft>
                <a:spcPts val="1000"/>
              </a:spcAft>
              <a:buFont typeface="Wingdings" pitchFamily="2" charset="2"/>
              <a:buNone/>
            </a:pP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Second, we aggregate the three (standardized) indicators by taking a simple average.</a:t>
            </a:r>
          </a:p>
          <a:p>
            <a:pPr marL="0" lvl="0" indent="0" algn="just">
              <a:lnSpc>
                <a:spcPct val="115000"/>
              </a:lnSpc>
              <a:spcBef>
                <a:spcPts val="600"/>
              </a:spcBef>
              <a:spcAft>
                <a:spcPts val="1000"/>
              </a:spcAft>
              <a:buFont typeface="Wingdings" pitchFamily="2" charset="2"/>
              <a:buNone/>
            </a:pP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Through these steps, we obtain the MPHI as shown in Chart 7.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According to this analysis, </a:t>
            </a:r>
            <a:r>
              <a:rPr lang="en-US" sz="1200" dirty="0">
                <a:effectLst/>
                <a:latin typeface="Garamond" panose="02020404030301010803" pitchFamily="18" charset="0"/>
                <a:ea typeface="Calibri" panose="020F0502020204030204" pitchFamily="34" charset="0"/>
                <a:cs typeface="Times New Roman" panose="02020603050405020304" pitchFamily="18" charset="0"/>
              </a:rPr>
              <a:t>the burden of disease is identified to be higher in municipalities that are located in the north-east region or in the coastal region.</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13</a:t>
            </a:fld>
            <a:endParaRPr lang="es-ES_tradnl"/>
          </a:p>
        </p:txBody>
      </p:sp>
    </p:spTree>
    <p:extLst>
      <p:ext uri="{BB962C8B-B14F-4D97-AF65-F5344CB8AC3E}">
        <p14:creationId xmlns:p14="http://schemas.microsoft.com/office/powerpoint/2010/main" val="416623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14</a:t>
            </a:fld>
            <a:endParaRPr lang="es-ES_tradnl"/>
          </a:p>
        </p:txBody>
      </p:sp>
    </p:spTree>
    <p:extLst>
      <p:ext uri="{BB962C8B-B14F-4D97-AF65-F5344CB8AC3E}">
        <p14:creationId xmlns:p14="http://schemas.microsoft.com/office/powerpoint/2010/main" val="3154499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15</a:t>
            </a:fld>
            <a:endParaRPr lang="es-ES_tradnl"/>
          </a:p>
        </p:txBody>
      </p:sp>
    </p:spTree>
    <p:extLst>
      <p:ext uri="{BB962C8B-B14F-4D97-AF65-F5344CB8AC3E}">
        <p14:creationId xmlns:p14="http://schemas.microsoft.com/office/powerpoint/2010/main" val="300090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compare the medical capital stock between the groups of municipalities with low burden of disease (frontier municipalities) and those with high burden of disease (catching-up municipalities).</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The former group is municipalities whose MPHIs are equal to or higher than the 75</a:t>
            </a:r>
            <a:r>
              <a:rPr lang="en-US" sz="1200" baseline="300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percentile, and the latter is equal to or lower than the 25</a:t>
            </a:r>
            <a:r>
              <a:rPr lang="en-US" sz="1200" baseline="300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percentile.</a:t>
            </a:r>
          </a:p>
          <a:p>
            <a:pPr marL="0" lvl="0" indent="0" algn="just">
              <a:lnSpc>
                <a:spcPct val="115000"/>
              </a:lnSpc>
              <a:spcBef>
                <a:spcPts val="600"/>
              </a:spcBef>
              <a:spcAft>
                <a:spcPts val="1000"/>
              </a:spcAft>
              <a:buFont typeface="Wingdings" pitchFamily="2" charset="2"/>
              <a:buNone/>
            </a:pP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notice that catching-up municipalities generally have fewer health professionals (general practitioners and nurses) and lower amount of medical equipment (X-ray and ultrasound), whereas the number of general hospitals is higher (Chart 8).</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16</a:t>
            </a:fld>
            <a:endParaRPr lang="es-ES_tradnl"/>
          </a:p>
        </p:txBody>
      </p:sp>
    </p:spTree>
    <p:extLst>
      <p:ext uri="{BB962C8B-B14F-4D97-AF65-F5344CB8AC3E}">
        <p14:creationId xmlns:p14="http://schemas.microsoft.com/office/powerpoint/2010/main" val="214996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17</a:t>
            </a:fld>
            <a:endParaRPr lang="es-ES_tradnl"/>
          </a:p>
        </p:txBody>
      </p:sp>
    </p:spTree>
    <p:extLst>
      <p:ext uri="{BB962C8B-B14F-4D97-AF65-F5344CB8AC3E}">
        <p14:creationId xmlns:p14="http://schemas.microsoft.com/office/powerpoint/2010/main" val="37253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Based on the above, we recommend the government increase the number of medical workers and the amount of medical equipment in municipalities with high burden of disease as identified by our MPHI, so as to promote the full utilization of existing medical facilities and, hence, reduce the numbers of deaths and hospitalization.</a:t>
            </a:r>
            <a:r>
              <a:rPr lang="en-IN"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18</a:t>
            </a:fld>
            <a:endParaRPr lang="es-ES_tradnl"/>
          </a:p>
        </p:txBody>
      </p:sp>
    </p:spTree>
    <p:extLst>
      <p:ext uri="{BB962C8B-B14F-4D97-AF65-F5344CB8AC3E}">
        <p14:creationId xmlns:p14="http://schemas.microsoft.com/office/powerpoint/2010/main" val="1093380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Font typeface="Wingdings" pitchFamily="2" charset="2"/>
              <a:buNone/>
            </a:pPr>
            <a:r>
              <a:rPr lang="en-US" altLang="ja-JP" sz="1200" i="1" dirty="0">
                <a:latin typeface="+mn-lt"/>
                <a:cs typeface="Helvetica Neue" panose="02000503000000020004" pitchFamily="2" charset="0"/>
              </a:rPr>
              <a:t>Major causes of deaths or hospitalizations vary a lot among municipalities. This might imply that municipalities have different medical needs, and such needs are better met with a tailormade strategy for health infrastructure expansion.</a:t>
            </a:r>
          </a:p>
          <a:p>
            <a:pPr marL="0" indent="0">
              <a:lnSpc>
                <a:spcPct val="100000"/>
              </a:lnSpc>
              <a:spcBef>
                <a:spcPts val="1200"/>
              </a:spcBef>
              <a:buFont typeface="Wingdings" pitchFamily="2" charset="2"/>
              <a:buNone/>
            </a:pPr>
            <a:endParaRPr lang="en-US" altLang="ja-JP" sz="1200" i="1" dirty="0">
              <a:latin typeface="+mn-lt"/>
              <a:cs typeface="Helvetica Neue" panose="02000503000000020004" pitchFamily="2" charset="0"/>
            </a:endParaRPr>
          </a:p>
          <a:p>
            <a:pPr marL="0" indent="0">
              <a:lnSpc>
                <a:spcPct val="100000"/>
              </a:lnSpc>
              <a:spcBef>
                <a:spcPts val="1200"/>
              </a:spcBef>
              <a:buFont typeface="Wingdings" pitchFamily="2" charset="2"/>
              <a:buNone/>
            </a:pPr>
            <a:r>
              <a:rPr lang="en-US" altLang="ja-JP" sz="1200" i="1" dirty="0">
                <a:latin typeface="+mn-lt"/>
                <a:cs typeface="Helvetica Neue" panose="02000503000000020004" pitchFamily="2" charset="0"/>
              </a:rPr>
              <a:t>Worth considering whether expanding infrastructure in each municipality will be effective, or it is more cost effective if the government makes a major investment in regional hubs across the country. While the availability of data does not allow us to do a deep dive into developing an investment plan that incorporates this aspect, we think this is an interesting avenue for future analysis.</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19</a:t>
            </a:fld>
            <a:endParaRPr lang="es-ES_tradnl"/>
          </a:p>
        </p:txBody>
      </p:sp>
    </p:spTree>
    <p:extLst>
      <p:ext uri="{BB962C8B-B14F-4D97-AF65-F5344CB8AC3E}">
        <p14:creationId xmlns:p14="http://schemas.microsoft.com/office/powerpoint/2010/main" val="403912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20</a:t>
            </a:fld>
            <a:endParaRPr lang="es-ES_tradnl"/>
          </a:p>
        </p:txBody>
      </p:sp>
    </p:spTree>
    <p:extLst>
      <p:ext uri="{BB962C8B-B14F-4D97-AF65-F5344CB8AC3E}">
        <p14:creationId xmlns:p14="http://schemas.microsoft.com/office/powerpoint/2010/main" val="189674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3</a:t>
            </a:fld>
            <a:endParaRPr lang="es-ES_tradnl"/>
          </a:p>
        </p:txBody>
      </p:sp>
    </p:spTree>
    <p:extLst>
      <p:ext uri="{BB962C8B-B14F-4D97-AF65-F5344CB8AC3E}">
        <p14:creationId xmlns:p14="http://schemas.microsoft.com/office/powerpoint/2010/main" val="13018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200" b="1" dirty="0">
                <a:effectLst/>
                <a:latin typeface="Garamond" panose="02020404030301010803" pitchFamily="18" charset="0"/>
                <a:ea typeface="Calibri" panose="020F0502020204030204" pitchFamily="34" charset="0"/>
                <a:cs typeface="Times New Roman" panose="02020603050405020304" pitchFamily="18" charset="0"/>
              </a:rPr>
              <a:t>Over the past several decades, Brazil has made tremendous improvements in terms of life expectancy and infant mortality, outpacing the world and Latin America (Chart 1). </a:t>
            </a:r>
            <a:r>
              <a:rPr lang="en-US" sz="1200" dirty="0">
                <a:effectLst/>
                <a:latin typeface="Garamond" panose="02020404030301010803" pitchFamily="18" charset="0"/>
                <a:ea typeface="Calibri" panose="020F0502020204030204" pitchFamily="34" charset="0"/>
                <a:cs typeface="Times New Roman" panose="02020603050405020304" pitchFamily="18" charset="0"/>
              </a:rPr>
              <a:t>This is a stark achievement to develop a robust healthcare system to address the needs of its population.</a:t>
            </a:r>
          </a:p>
          <a:p>
            <a:pPr marL="0" lvl="0" indent="0" algn="just">
              <a:lnSpc>
                <a:spcPct val="115000"/>
              </a:lnSpc>
              <a:spcBef>
                <a:spcPts val="600"/>
              </a:spcBef>
              <a:spcAft>
                <a:spcPts val="1000"/>
              </a:spcAft>
              <a:buFont typeface="Wingdings" pitchFamily="2" charset="2"/>
              <a:buNone/>
            </a:pP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200" b="1" dirty="0">
                <a:effectLst/>
                <a:latin typeface="Garamond" panose="02020404030301010803" pitchFamily="18" charset="0"/>
                <a:ea typeface="Calibri" panose="020F0502020204030204" pitchFamily="34" charset="0"/>
                <a:cs typeface="Times New Roman" panose="02020603050405020304" pitchFamily="18" charset="0"/>
              </a:rPr>
              <a:t>Not all Brazilians, however, have equal access to high quality medical services. </a:t>
            </a:r>
            <a:r>
              <a:rPr lang="en-US" sz="1200" dirty="0">
                <a:effectLst/>
                <a:latin typeface="Garamond" panose="02020404030301010803" pitchFamily="18" charset="0"/>
                <a:ea typeface="Calibri" panose="020F0502020204030204" pitchFamily="34" charset="0"/>
                <a:cs typeface="Times New Roman" panose="02020603050405020304" pitchFamily="18" charset="0"/>
              </a:rPr>
              <a:t>Some pieces of evidence can be found in the distributions of the number of deaths and hospitalization relative to population across municipalities (Chart 2)</a:t>
            </a:r>
            <a:r>
              <a:rPr lang="en-US" sz="1200" b="1" dirty="0">
                <a:effectLst/>
                <a:latin typeface="Garamond" panose="02020404030301010803" pitchFamily="18" charset="0"/>
                <a:ea typeface="Calibri" panose="020F0502020204030204" pitchFamily="34" charset="0"/>
                <a:cs typeface="Times New Roman" panose="02020603050405020304" pitchFamily="18" charset="0"/>
              </a:rPr>
              <a:t> </a:t>
            </a:r>
          </a:p>
          <a:p>
            <a:pPr marL="0" lvl="0" indent="0" algn="just">
              <a:lnSpc>
                <a:spcPct val="115000"/>
              </a:lnSpc>
              <a:spcBef>
                <a:spcPts val="600"/>
              </a:spcBef>
              <a:spcAft>
                <a:spcPts val="1000"/>
              </a:spcAft>
              <a:buFont typeface="Wingdings" pitchFamily="2" charset="2"/>
              <a:buNone/>
            </a:pPr>
            <a:endPar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divide the municipalities into four groups by quartile of population to see whether the difference in the number of deaths or hospitalizations across municipalities comes from urban and rural settings (Chart 3). The distributions do not differ substantially across population groups, although we can observe some slight differences which include that the share of municipalities with more than 10 deaths per 1,000 people is higher in the low population group and that the share of municipalities with more than 40 hospitalizations per 1,000 people is higher in bottom three population groups.</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4</a:t>
            </a:fld>
            <a:endParaRPr lang="es-ES_tradnl"/>
          </a:p>
        </p:txBody>
      </p:sp>
    </p:spTree>
    <p:extLst>
      <p:ext uri="{BB962C8B-B14F-4D97-AF65-F5344CB8AC3E}">
        <p14:creationId xmlns:p14="http://schemas.microsoft.com/office/powerpoint/2010/main" val="236741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Finally, we compare existing health care infrastructure by municipality group (the same classification as in Chart 3). We do not observe a clear relationship between the number of professionals and the size of the municipalities, although the number of hospitals appears to be greater for larger ones (Chart 5). We will examine whether this mismatch has anything to do with the health gap.</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5</a:t>
            </a:fld>
            <a:endParaRPr lang="es-ES_tradnl"/>
          </a:p>
        </p:txBody>
      </p:sp>
    </p:spTree>
    <p:extLst>
      <p:ext uri="{BB962C8B-B14F-4D97-AF65-F5344CB8AC3E}">
        <p14:creationId xmlns:p14="http://schemas.microsoft.com/office/powerpoint/2010/main" val="120368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answer these two questions in order to effectively </a:t>
            </a:r>
            <a:r>
              <a:rPr lang="en-US" dirty="0" err="1"/>
              <a:t>reduc</a:t>
            </a:r>
            <a:r>
              <a:rPr lang="en-US" dirty="0"/>
              <a:t> e the health gap in municipalities across Brazil. </a:t>
            </a:r>
          </a:p>
        </p:txBody>
      </p:sp>
      <p:sp>
        <p:nvSpPr>
          <p:cNvPr id="4" name="Slide Number Placeholder 3"/>
          <p:cNvSpPr>
            <a:spLocks noGrp="1"/>
          </p:cNvSpPr>
          <p:nvPr>
            <p:ph type="sldNum" sz="quarter" idx="5"/>
          </p:nvPr>
        </p:nvSpPr>
        <p:spPr/>
        <p:txBody>
          <a:bodyPr/>
          <a:lstStyle/>
          <a:p>
            <a:fld id="{57C24DDF-AB3D-7245-889B-366701E6344A}" type="slidenum">
              <a:rPr lang="es-ES_tradnl" smtClean="0"/>
              <a:t>6</a:t>
            </a:fld>
            <a:endParaRPr lang="es-ES_tradnl"/>
          </a:p>
        </p:txBody>
      </p:sp>
    </p:spTree>
    <p:extLst>
      <p:ext uri="{BB962C8B-B14F-4D97-AF65-F5344CB8AC3E}">
        <p14:creationId xmlns:p14="http://schemas.microsoft.com/office/powerpoint/2010/main" val="201939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7</a:t>
            </a:fld>
            <a:endParaRPr lang="es-ES_tradnl"/>
          </a:p>
        </p:txBody>
      </p:sp>
    </p:spTree>
    <p:extLst>
      <p:ext uri="{BB962C8B-B14F-4D97-AF65-F5344CB8AC3E}">
        <p14:creationId xmlns:p14="http://schemas.microsoft.com/office/powerpoint/2010/main" val="91886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recognize the burden of disease to be determined by current and future medical needs as well as fiscal capacity.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think this way because our ultimate goal is to link the burden of disease with the necessary investment decision, which must be made in a forward-looking way. Every investment decision, however, has to be financed in one way or the other. In this regard, it is also important to take fiscal capacity into account.</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8</a:t>
            </a:fld>
            <a:endParaRPr lang="es-ES_tradnl"/>
          </a:p>
        </p:txBody>
      </p:sp>
    </p:spTree>
    <p:extLst>
      <p:ext uri="{BB962C8B-B14F-4D97-AF65-F5344CB8AC3E}">
        <p14:creationId xmlns:p14="http://schemas.microsoft.com/office/powerpoint/2010/main" val="163727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Under this definition, we construct the Municipal Public Health Index (MHPI) by synthesizing the indicators of both current and future medical needs.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use the numbers of deaths and hospitalization per capita as the indicators of current medical needs. We intend to use the subjective health conditions as the indicator of future medical needs. Finally, we use income as a proxy for tax revenue and, hence, fiscal capacity (Chart 6).</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9</a:t>
            </a:fld>
            <a:endParaRPr lang="es-ES_tradnl"/>
          </a:p>
        </p:txBody>
      </p:sp>
    </p:spTree>
    <p:extLst>
      <p:ext uri="{BB962C8B-B14F-4D97-AF65-F5344CB8AC3E}">
        <p14:creationId xmlns:p14="http://schemas.microsoft.com/office/powerpoint/2010/main" val="2980774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One of the challenges is that the data on the subjective health conditions, which we introduced earlier, is only available at the state level.</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a:p>
            <a:pPr marL="0" lvl="0" indent="0" algn="just">
              <a:lnSpc>
                <a:spcPct val="115000"/>
              </a:lnSpc>
              <a:spcBef>
                <a:spcPts val="600"/>
              </a:spcBef>
              <a:spcAft>
                <a:spcPts val="10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assume that the degree of variation in this measure across states reflects the difference in various socioeconomic and hygiene conditions.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They include the average age and the share of households with access to sewage system. They are available at the state and municipality level.</a:t>
            </a:r>
          </a:p>
          <a:p>
            <a:pPr marL="0" lvl="0" indent="0" algn="just">
              <a:lnSpc>
                <a:spcPct val="115000"/>
              </a:lnSpc>
              <a:spcBef>
                <a:spcPts val="600"/>
              </a:spcBef>
              <a:spcAft>
                <a:spcPts val="1000"/>
              </a:spcAft>
              <a:buFont typeface="Wingdings" pitchFamily="2" charset="2"/>
              <a:buNone/>
            </a:pP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estimate the subjective health conditions in municipalities using the relationship between subjective health conditions and socioeconomic and hygiene conditions at the state level.</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To do so, we use a machine learning approach (see Technical Appendix for details).</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10</a:t>
            </a:fld>
            <a:endParaRPr lang="es-ES_tradnl"/>
          </a:p>
        </p:txBody>
      </p:sp>
    </p:spTree>
    <p:extLst>
      <p:ext uri="{BB962C8B-B14F-4D97-AF65-F5344CB8AC3E}">
        <p14:creationId xmlns:p14="http://schemas.microsoft.com/office/powerpoint/2010/main" val="392246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0B85-EBAD-DE84-38FC-140308403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879F8D6A-7A4F-76E5-BE0D-26EB98A63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0B09A04B-E541-E499-350E-B7C47F3FE023}"/>
              </a:ext>
            </a:extLst>
          </p:cNvPr>
          <p:cNvSpPr>
            <a:spLocks noGrp="1"/>
          </p:cNvSpPr>
          <p:nvPr>
            <p:ph type="dt" sz="half" idx="10"/>
          </p:nvPr>
        </p:nvSpPr>
        <p:spPr/>
        <p:txBody>
          <a:bodyPr/>
          <a:lstStyle/>
          <a:p>
            <a:fld id="{586B1D6E-2E57-5E44-86B6-33A4097F2DFD}" type="datetime1">
              <a:rPr lang="en-US" smtClean="0"/>
              <a:t>11/30/22</a:t>
            </a:fld>
            <a:endParaRPr lang="es-ES_tradnl"/>
          </a:p>
        </p:txBody>
      </p:sp>
      <p:sp>
        <p:nvSpPr>
          <p:cNvPr id="5" name="Footer Placeholder 4">
            <a:extLst>
              <a:ext uri="{FF2B5EF4-FFF2-40B4-BE49-F238E27FC236}">
                <a16:creationId xmlns:a16="http://schemas.microsoft.com/office/drawing/2014/main" id="{F74292B4-D017-BB6A-C6A1-C96445F0DB3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3E54E50-E648-BDB2-88BD-691E34C3AA4A}"/>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266100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578A-BE78-E2AE-6EEA-85CBA6E43578}"/>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F92C09D-4B7E-BD69-54AE-EF77D5DC9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8623538-F39D-C695-DC85-B95AFCFB0E27}"/>
              </a:ext>
            </a:extLst>
          </p:cNvPr>
          <p:cNvSpPr>
            <a:spLocks noGrp="1"/>
          </p:cNvSpPr>
          <p:nvPr>
            <p:ph type="dt" sz="half" idx="10"/>
          </p:nvPr>
        </p:nvSpPr>
        <p:spPr/>
        <p:txBody>
          <a:bodyPr/>
          <a:lstStyle/>
          <a:p>
            <a:fld id="{B940456F-A3B2-1C42-ADD8-D4514C55C6D2}" type="datetime1">
              <a:rPr lang="en-US" smtClean="0"/>
              <a:t>11/30/22</a:t>
            </a:fld>
            <a:endParaRPr lang="es-ES_tradnl"/>
          </a:p>
        </p:txBody>
      </p:sp>
      <p:sp>
        <p:nvSpPr>
          <p:cNvPr id="5" name="Footer Placeholder 4">
            <a:extLst>
              <a:ext uri="{FF2B5EF4-FFF2-40B4-BE49-F238E27FC236}">
                <a16:creationId xmlns:a16="http://schemas.microsoft.com/office/drawing/2014/main" id="{246782E2-418C-18EA-ACBB-2717F75CE3D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173D4DA-972F-7F8B-C579-3AE0E2C230BB}"/>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80870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375A35-F944-9AE6-E8CD-F8F37C784B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47E67C16-6F64-F3A7-C34A-AEF214D4C4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FFFEFF3-6D86-527A-F044-0F760A1E16B4}"/>
              </a:ext>
            </a:extLst>
          </p:cNvPr>
          <p:cNvSpPr>
            <a:spLocks noGrp="1"/>
          </p:cNvSpPr>
          <p:nvPr>
            <p:ph type="dt" sz="half" idx="10"/>
          </p:nvPr>
        </p:nvSpPr>
        <p:spPr/>
        <p:txBody>
          <a:bodyPr/>
          <a:lstStyle/>
          <a:p>
            <a:fld id="{2CF5C5E9-EC7B-124D-970F-3DAD62D92B1F}" type="datetime1">
              <a:rPr lang="en-US" smtClean="0"/>
              <a:t>11/30/22</a:t>
            </a:fld>
            <a:endParaRPr lang="es-ES_tradnl"/>
          </a:p>
        </p:txBody>
      </p:sp>
      <p:sp>
        <p:nvSpPr>
          <p:cNvPr id="5" name="Footer Placeholder 4">
            <a:extLst>
              <a:ext uri="{FF2B5EF4-FFF2-40B4-BE49-F238E27FC236}">
                <a16:creationId xmlns:a16="http://schemas.microsoft.com/office/drawing/2014/main" id="{F0381DE4-8FAC-E205-2B3B-0F02124316A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914CB5F1-2F4A-5FFC-C0EE-CBF58736F44B}"/>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107852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6A4C-8C08-046D-8487-7DFCBB5B7826}"/>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67AA0679-912B-3A01-74CD-0E62D1FC99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C51D320-8AE1-81F0-E811-ACC9DAB37A35}"/>
              </a:ext>
            </a:extLst>
          </p:cNvPr>
          <p:cNvSpPr>
            <a:spLocks noGrp="1"/>
          </p:cNvSpPr>
          <p:nvPr>
            <p:ph type="dt" sz="half" idx="10"/>
          </p:nvPr>
        </p:nvSpPr>
        <p:spPr/>
        <p:txBody>
          <a:bodyPr/>
          <a:lstStyle/>
          <a:p>
            <a:fld id="{4C25F351-DACD-AC43-ABC1-6E90F001A29D}" type="datetime1">
              <a:rPr lang="en-US" smtClean="0"/>
              <a:t>11/30/22</a:t>
            </a:fld>
            <a:endParaRPr lang="es-ES_tradnl"/>
          </a:p>
        </p:txBody>
      </p:sp>
      <p:sp>
        <p:nvSpPr>
          <p:cNvPr id="5" name="Footer Placeholder 4">
            <a:extLst>
              <a:ext uri="{FF2B5EF4-FFF2-40B4-BE49-F238E27FC236}">
                <a16:creationId xmlns:a16="http://schemas.microsoft.com/office/drawing/2014/main" id="{D21504F9-B641-CBEB-E7DA-BB92E309A48B}"/>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D9B952F-6FEB-ADD1-5B1F-1FB061B2CEC3}"/>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39802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7A71-3CEA-AE81-2EDA-B92621C02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395DD2E-138A-6C6A-E94F-BC7B1C0E4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8AE6D-CA15-78E6-ED22-061E20A5C54D}"/>
              </a:ext>
            </a:extLst>
          </p:cNvPr>
          <p:cNvSpPr>
            <a:spLocks noGrp="1"/>
          </p:cNvSpPr>
          <p:nvPr>
            <p:ph type="dt" sz="half" idx="10"/>
          </p:nvPr>
        </p:nvSpPr>
        <p:spPr/>
        <p:txBody>
          <a:bodyPr/>
          <a:lstStyle/>
          <a:p>
            <a:fld id="{8DDEBD74-288F-D442-BE50-9A23F3FD82BA}" type="datetime1">
              <a:rPr lang="en-US" smtClean="0"/>
              <a:t>11/30/22</a:t>
            </a:fld>
            <a:endParaRPr lang="es-ES_tradnl"/>
          </a:p>
        </p:txBody>
      </p:sp>
      <p:sp>
        <p:nvSpPr>
          <p:cNvPr id="5" name="Footer Placeholder 4">
            <a:extLst>
              <a:ext uri="{FF2B5EF4-FFF2-40B4-BE49-F238E27FC236}">
                <a16:creationId xmlns:a16="http://schemas.microsoft.com/office/drawing/2014/main" id="{42E77D85-B164-5C1F-0358-8C9CA3A4712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DE4C218-33AB-7F61-3C7B-94224CEE3783}"/>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154851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34B7-5CDB-DE9C-E5D6-010C27052A95}"/>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A357DF6E-19F5-0640-EE98-C52B5E1E3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08371FAB-00F1-14C4-9C5B-65E954605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A8B64472-39CE-12F1-8BDF-13283F6865A9}"/>
              </a:ext>
            </a:extLst>
          </p:cNvPr>
          <p:cNvSpPr>
            <a:spLocks noGrp="1"/>
          </p:cNvSpPr>
          <p:nvPr>
            <p:ph type="dt" sz="half" idx="10"/>
          </p:nvPr>
        </p:nvSpPr>
        <p:spPr/>
        <p:txBody>
          <a:bodyPr/>
          <a:lstStyle/>
          <a:p>
            <a:fld id="{BFA4ADE5-8EF8-AE4C-83EB-B4C4E1784BA9}" type="datetime1">
              <a:rPr lang="en-US" smtClean="0"/>
              <a:t>11/30/22</a:t>
            </a:fld>
            <a:endParaRPr lang="es-ES_tradnl"/>
          </a:p>
        </p:txBody>
      </p:sp>
      <p:sp>
        <p:nvSpPr>
          <p:cNvPr id="6" name="Footer Placeholder 5">
            <a:extLst>
              <a:ext uri="{FF2B5EF4-FFF2-40B4-BE49-F238E27FC236}">
                <a16:creationId xmlns:a16="http://schemas.microsoft.com/office/drawing/2014/main" id="{021FB416-C49B-B403-0A81-1C76F7E5FF31}"/>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94172D8-537B-77E5-F853-F0AE42F8EB8B}"/>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143699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C9BA-9C84-9887-A40A-797D0CED5C0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C04A2CAB-EACE-310C-4CA0-680010AC1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CA94D-57E8-EF8E-0D83-673C90728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966265B-3DD6-25D1-AA24-06546B294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37444-29E8-25C1-A61C-D962C7709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56516848-1175-4888-3D9B-58AFE0FA53C3}"/>
              </a:ext>
            </a:extLst>
          </p:cNvPr>
          <p:cNvSpPr>
            <a:spLocks noGrp="1"/>
          </p:cNvSpPr>
          <p:nvPr>
            <p:ph type="dt" sz="half" idx="10"/>
          </p:nvPr>
        </p:nvSpPr>
        <p:spPr/>
        <p:txBody>
          <a:bodyPr/>
          <a:lstStyle/>
          <a:p>
            <a:fld id="{161891E3-BB9F-094C-A757-353852848A04}" type="datetime1">
              <a:rPr lang="en-US" smtClean="0"/>
              <a:t>11/30/22</a:t>
            </a:fld>
            <a:endParaRPr lang="es-ES_tradnl"/>
          </a:p>
        </p:txBody>
      </p:sp>
      <p:sp>
        <p:nvSpPr>
          <p:cNvPr id="8" name="Footer Placeholder 7">
            <a:extLst>
              <a:ext uri="{FF2B5EF4-FFF2-40B4-BE49-F238E27FC236}">
                <a16:creationId xmlns:a16="http://schemas.microsoft.com/office/drawing/2014/main" id="{D3421618-1B4F-01A5-26E6-B5BEF81D5F9B}"/>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7E1CA9E5-B463-20F2-011F-D80D6647D915}"/>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5830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4B7E-68A9-B353-47BC-5EA3505A85D8}"/>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433FDC4B-3F09-795A-E491-F18256CF5344}"/>
              </a:ext>
            </a:extLst>
          </p:cNvPr>
          <p:cNvSpPr>
            <a:spLocks noGrp="1"/>
          </p:cNvSpPr>
          <p:nvPr>
            <p:ph type="dt" sz="half" idx="10"/>
          </p:nvPr>
        </p:nvSpPr>
        <p:spPr/>
        <p:txBody>
          <a:bodyPr/>
          <a:lstStyle/>
          <a:p>
            <a:fld id="{735CB160-6E9B-FC49-8F93-6E61E250F1B3}" type="datetime1">
              <a:rPr lang="en-US" smtClean="0"/>
              <a:t>11/30/22</a:t>
            </a:fld>
            <a:endParaRPr lang="es-ES_tradnl"/>
          </a:p>
        </p:txBody>
      </p:sp>
      <p:sp>
        <p:nvSpPr>
          <p:cNvPr id="4" name="Footer Placeholder 3">
            <a:extLst>
              <a:ext uri="{FF2B5EF4-FFF2-40B4-BE49-F238E27FC236}">
                <a16:creationId xmlns:a16="http://schemas.microsoft.com/office/drawing/2014/main" id="{45CD517B-773D-5F66-9FF6-F40C53E9CBA4}"/>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20F6B5D1-2298-FD87-82B5-78B3E032654A}"/>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141380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ECB0B-720C-A7D3-229E-0BA0CC5E17F5}"/>
              </a:ext>
            </a:extLst>
          </p:cNvPr>
          <p:cNvSpPr>
            <a:spLocks noGrp="1"/>
          </p:cNvSpPr>
          <p:nvPr>
            <p:ph type="dt" sz="half" idx="10"/>
          </p:nvPr>
        </p:nvSpPr>
        <p:spPr/>
        <p:txBody>
          <a:bodyPr/>
          <a:lstStyle/>
          <a:p>
            <a:fld id="{61479933-3050-B746-9345-7CFD931D8158}" type="datetime1">
              <a:rPr lang="en-US" smtClean="0"/>
              <a:t>11/30/22</a:t>
            </a:fld>
            <a:endParaRPr lang="es-ES_tradnl"/>
          </a:p>
        </p:txBody>
      </p:sp>
      <p:sp>
        <p:nvSpPr>
          <p:cNvPr id="3" name="Footer Placeholder 2">
            <a:extLst>
              <a:ext uri="{FF2B5EF4-FFF2-40B4-BE49-F238E27FC236}">
                <a16:creationId xmlns:a16="http://schemas.microsoft.com/office/drawing/2014/main" id="{F856C4B4-1206-C13E-A624-8791700A3F05}"/>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3C60103F-CE2E-680A-8A97-C29961A1CD1E}"/>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103330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A9A7-8450-6A94-1A61-9073FCDDB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2AE7FF1D-8DE8-8569-6E5E-1C3FCFDE3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A06D60BC-7077-BF14-6362-747E341B7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3A713-2A57-A4C6-AF69-240FF0B77D5F}"/>
              </a:ext>
            </a:extLst>
          </p:cNvPr>
          <p:cNvSpPr>
            <a:spLocks noGrp="1"/>
          </p:cNvSpPr>
          <p:nvPr>
            <p:ph type="dt" sz="half" idx="10"/>
          </p:nvPr>
        </p:nvSpPr>
        <p:spPr/>
        <p:txBody>
          <a:bodyPr/>
          <a:lstStyle/>
          <a:p>
            <a:fld id="{8EDBC836-52F9-DA40-BD8F-53D36C189FED}" type="datetime1">
              <a:rPr lang="en-US" smtClean="0"/>
              <a:t>11/30/22</a:t>
            </a:fld>
            <a:endParaRPr lang="es-ES_tradnl"/>
          </a:p>
        </p:txBody>
      </p:sp>
      <p:sp>
        <p:nvSpPr>
          <p:cNvPr id="6" name="Footer Placeholder 5">
            <a:extLst>
              <a:ext uri="{FF2B5EF4-FFF2-40B4-BE49-F238E27FC236}">
                <a16:creationId xmlns:a16="http://schemas.microsoft.com/office/drawing/2014/main" id="{63DAF758-0E6A-C5C7-2923-FFA859DAE7AD}"/>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C558DB7-397C-909A-8D32-62E4AAC68BC8}"/>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6024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ADD-FDCB-DCC7-805C-443FB8CEE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FE42C87C-BCAA-D8D1-8C29-32AA84514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031B4B26-0889-8305-D5E2-BBAF07F88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3A0B6-1BFD-F86D-92B5-B9E44BF5A7C1}"/>
              </a:ext>
            </a:extLst>
          </p:cNvPr>
          <p:cNvSpPr>
            <a:spLocks noGrp="1"/>
          </p:cNvSpPr>
          <p:nvPr>
            <p:ph type="dt" sz="half" idx="10"/>
          </p:nvPr>
        </p:nvSpPr>
        <p:spPr/>
        <p:txBody>
          <a:bodyPr/>
          <a:lstStyle/>
          <a:p>
            <a:fld id="{14362469-C463-FD49-AB51-92D36413B34A}" type="datetime1">
              <a:rPr lang="en-US" smtClean="0"/>
              <a:t>11/30/22</a:t>
            </a:fld>
            <a:endParaRPr lang="es-ES_tradnl"/>
          </a:p>
        </p:txBody>
      </p:sp>
      <p:sp>
        <p:nvSpPr>
          <p:cNvPr id="6" name="Footer Placeholder 5">
            <a:extLst>
              <a:ext uri="{FF2B5EF4-FFF2-40B4-BE49-F238E27FC236}">
                <a16:creationId xmlns:a16="http://schemas.microsoft.com/office/drawing/2014/main" id="{0BF933AB-3469-CB58-C513-73B3EBB36F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E5221BB-5D2E-A6B5-29AB-D3AFFBBD22C2}"/>
              </a:ext>
            </a:extLst>
          </p:cNvPr>
          <p:cNvSpPr>
            <a:spLocks noGrp="1"/>
          </p:cNvSpPr>
          <p:nvPr>
            <p:ph type="sldNum" sz="quarter" idx="12"/>
          </p:nvPr>
        </p:nvSpPr>
        <p:spPr/>
        <p:txBody>
          <a:body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227917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F2281-F6F5-19EB-98FD-1EE27B8AC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s-ES_tradnl" dirty="0"/>
          </a:p>
        </p:txBody>
      </p:sp>
      <p:sp>
        <p:nvSpPr>
          <p:cNvPr id="3" name="Text Placeholder 2">
            <a:extLst>
              <a:ext uri="{FF2B5EF4-FFF2-40B4-BE49-F238E27FC236}">
                <a16:creationId xmlns:a16="http://schemas.microsoft.com/office/drawing/2014/main" id="{D5626720-2995-4EEE-2100-254CC6058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4" name="Date Placeholder 3">
            <a:extLst>
              <a:ext uri="{FF2B5EF4-FFF2-40B4-BE49-F238E27FC236}">
                <a16:creationId xmlns:a16="http://schemas.microsoft.com/office/drawing/2014/main" id="{8E1F8D69-19A5-67F1-7BE2-E3507AC89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92813-9BE5-E64F-94B9-2269E7494AF0}" type="datetime1">
              <a:rPr lang="en-US" smtClean="0"/>
              <a:t>11/30/22</a:t>
            </a:fld>
            <a:endParaRPr lang="es-ES_tradnl"/>
          </a:p>
        </p:txBody>
      </p:sp>
      <p:sp>
        <p:nvSpPr>
          <p:cNvPr id="5" name="Footer Placeholder 4">
            <a:extLst>
              <a:ext uri="{FF2B5EF4-FFF2-40B4-BE49-F238E27FC236}">
                <a16:creationId xmlns:a16="http://schemas.microsoft.com/office/drawing/2014/main" id="{D2A8AACD-EE90-A6C3-9BE3-02814A165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2CE73CA5-B40B-F8BC-F650-C6DD99E32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AE6908-2F6B-9241-A52F-1BBEE66D8FA5}" type="slidenum">
              <a:rPr lang="es-ES_tradnl" smtClean="0"/>
              <a:t>‹nº›</a:t>
            </a:fld>
            <a:endParaRPr lang="es-ES_tradnl"/>
          </a:p>
        </p:txBody>
      </p:sp>
    </p:spTree>
    <p:extLst>
      <p:ext uri="{BB962C8B-B14F-4D97-AF65-F5344CB8AC3E}">
        <p14:creationId xmlns:p14="http://schemas.microsoft.com/office/powerpoint/2010/main" val="201066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Palatino" pitchFamily="2" charset="77"/>
          <a:ea typeface="Palatino" pitchFamily="2" charset="7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B80D2B-01A7-890F-4BF0-F39188D8A7AC}"/>
              </a:ext>
            </a:extLst>
          </p:cNvPr>
          <p:cNvSpPr>
            <a:spLocks noGrp="1"/>
          </p:cNvSpPr>
          <p:nvPr>
            <p:ph type="subTitle" idx="1"/>
          </p:nvPr>
        </p:nvSpPr>
        <p:spPr>
          <a:xfrm>
            <a:off x="834324" y="3046761"/>
            <a:ext cx="8705543" cy="1655762"/>
          </a:xfrm>
        </p:spPr>
        <p:txBody>
          <a:bodyPr>
            <a:normAutofit/>
          </a:bodyPr>
          <a:lstStyle/>
          <a:p>
            <a:pPr algn="l"/>
            <a:r>
              <a:rPr lang="es-ES_tradnl" sz="2500" i="1" dirty="0" err="1">
                <a:solidFill>
                  <a:srgbClr val="C00000"/>
                </a:solidFill>
                <a:latin typeface="Palatino" pitchFamily="2" charset="77"/>
                <a:ea typeface="Palatino" pitchFamily="2" charset="77"/>
              </a:rPr>
              <a:t>Presented</a:t>
            </a:r>
            <a:r>
              <a:rPr lang="es-ES_tradnl" sz="2500" i="1" dirty="0">
                <a:solidFill>
                  <a:srgbClr val="C00000"/>
                </a:solidFill>
                <a:latin typeface="Palatino" pitchFamily="2" charset="77"/>
                <a:ea typeface="Palatino" pitchFamily="2" charset="77"/>
              </a:rPr>
              <a:t> </a:t>
            </a:r>
            <a:r>
              <a:rPr lang="es-ES_tradnl" sz="2500" i="1" dirty="0" err="1">
                <a:solidFill>
                  <a:srgbClr val="C00000"/>
                </a:solidFill>
                <a:latin typeface="Palatino" pitchFamily="2" charset="77"/>
                <a:ea typeface="Palatino" pitchFamily="2" charset="77"/>
              </a:rPr>
              <a:t>to</a:t>
            </a:r>
            <a:r>
              <a:rPr lang="es-ES_tradnl" sz="2500" i="1" dirty="0">
                <a:solidFill>
                  <a:srgbClr val="C00000"/>
                </a:solidFill>
                <a:latin typeface="Palatino" pitchFamily="2" charset="77"/>
                <a:ea typeface="Palatino" pitchFamily="2" charset="77"/>
              </a:rPr>
              <a:t>: </a:t>
            </a:r>
          </a:p>
          <a:p>
            <a:pPr algn="l"/>
            <a:r>
              <a:rPr lang="es-ES_tradnl" sz="2500" i="1" dirty="0">
                <a:solidFill>
                  <a:srgbClr val="C00000"/>
                </a:solidFill>
                <a:latin typeface="Palatino" pitchFamily="2" charset="77"/>
                <a:ea typeface="Palatino" pitchFamily="2" charset="77"/>
              </a:rPr>
              <a:t>Instituto de </a:t>
            </a:r>
            <a:r>
              <a:rPr lang="es-ES_tradnl" sz="2500" i="1" dirty="0" err="1">
                <a:solidFill>
                  <a:srgbClr val="C00000"/>
                </a:solidFill>
                <a:latin typeface="Palatino" pitchFamily="2" charset="77"/>
                <a:ea typeface="Palatino" pitchFamily="2" charset="77"/>
              </a:rPr>
              <a:t>Estudos</a:t>
            </a:r>
            <a:r>
              <a:rPr lang="es-ES_tradnl" sz="2500" i="1" dirty="0">
                <a:solidFill>
                  <a:srgbClr val="C00000"/>
                </a:solidFill>
                <a:latin typeface="Palatino" pitchFamily="2" charset="77"/>
                <a:ea typeface="Palatino" pitchFamily="2" charset="77"/>
              </a:rPr>
              <a:t> para Políticas de </a:t>
            </a:r>
            <a:r>
              <a:rPr lang="es-ES_tradnl" sz="2500" i="1" dirty="0" err="1">
                <a:solidFill>
                  <a:srgbClr val="C00000"/>
                </a:solidFill>
                <a:latin typeface="Palatino" pitchFamily="2" charset="77"/>
                <a:ea typeface="Palatino" pitchFamily="2" charset="77"/>
              </a:rPr>
              <a:t>Saúde</a:t>
            </a:r>
            <a:endParaRPr lang="es-ES_tradnl" sz="2500" i="1" dirty="0">
              <a:solidFill>
                <a:srgbClr val="C00000"/>
              </a:solidFill>
              <a:latin typeface="Palatino" pitchFamily="2" charset="77"/>
              <a:ea typeface="Palatino" pitchFamily="2" charset="77"/>
            </a:endParaRPr>
          </a:p>
          <a:p>
            <a:endParaRPr lang="es-ES_tradnl" dirty="0">
              <a:latin typeface="Palatino" pitchFamily="2" charset="77"/>
              <a:ea typeface="Palatino" pitchFamily="2" charset="77"/>
            </a:endParaRPr>
          </a:p>
        </p:txBody>
      </p:sp>
      <p:pic>
        <p:nvPicPr>
          <p:cNvPr id="4" name="Picture 3">
            <a:extLst>
              <a:ext uri="{FF2B5EF4-FFF2-40B4-BE49-F238E27FC236}">
                <a16:creationId xmlns:a16="http://schemas.microsoft.com/office/drawing/2014/main" id="{AD2F31E0-BA0C-6CE2-FA6D-952612ADBE34}"/>
              </a:ext>
            </a:extLst>
          </p:cNvPr>
          <p:cNvPicPr>
            <a:picLocks noChangeAspect="1"/>
          </p:cNvPicPr>
          <p:nvPr/>
        </p:nvPicPr>
        <p:blipFill>
          <a:blip r:embed="rId2"/>
          <a:stretch>
            <a:fillRect/>
          </a:stretch>
        </p:blipFill>
        <p:spPr>
          <a:xfrm>
            <a:off x="326298" y="5931797"/>
            <a:ext cx="4384037" cy="707425"/>
          </a:xfrm>
          <a:prstGeom prst="rect">
            <a:avLst/>
          </a:prstGeom>
        </p:spPr>
      </p:pic>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34324" y="662991"/>
            <a:ext cx="9980499" cy="1796045"/>
          </a:xfrm>
        </p:spPr>
        <p:txBody>
          <a:bodyPr>
            <a:noAutofit/>
          </a:bodyPr>
          <a:lstStyle/>
          <a:p>
            <a:pPr algn="l"/>
            <a:r>
              <a:rPr lang="pt-BR" sz="5000" b="1" dirty="0" err="1">
                <a:latin typeface="Palatino" pitchFamily="2" charset="77"/>
                <a:ea typeface="Palatino" pitchFamily="2" charset="77"/>
              </a:rPr>
              <a:t>Closing</a:t>
            </a:r>
            <a:r>
              <a:rPr lang="pt-BR" sz="5000" b="1" dirty="0">
                <a:latin typeface="Palatino" pitchFamily="2" charset="77"/>
                <a:ea typeface="Palatino" pitchFamily="2" charset="77"/>
              </a:rPr>
              <a:t> </a:t>
            </a:r>
            <a:r>
              <a:rPr lang="pt-BR" sz="5000" b="1" dirty="0" err="1">
                <a:latin typeface="Palatino" pitchFamily="2" charset="77"/>
                <a:ea typeface="Palatino" pitchFamily="2" charset="77"/>
              </a:rPr>
              <a:t>the</a:t>
            </a:r>
            <a:r>
              <a:rPr lang="pt-BR" sz="5000" b="1" dirty="0">
                <a:latin typeface="Palatino" pitchFamily="2" charset="77"/>
                <a:ea typeface="Palatino" pitchFamily="2" charset="77"/>
              </a:rPr>
              <a:t> Health Gap in </a:t>
            </a:r>
            <a:r>
              <a:rPr lang="pt-BR" sz="5000" b="1" dirty="0" err="1">
                <a:latin typeface="Palatino" pitchFamily="2" charset="77"/>
                <a:ea typeface="Palatino" pitchFamily="2" charset="77"/>
              </a:rPr>
              <a:t>Brazil</a:t>
            </a:r>
            <a:r>
              <a:rPr lang="pt-BR" sz="5000" b="1" dirty="0">
                <a:latin typeface="Palatino" pitchFamily="2" charset="77"/>
                <a:ea typeface="Palatino" pitchFamily="2" charset="77"/>
              </a:rPr>
              <a:t>: </a:t>
            </a:r>
            <a:br>
              <a:rPr lang="pt-BR" sz="4500" b="1" dirty="0">
                <a:latin typeface="Palatino" pitchFamily="2" charset="77"/>
                <a:ea typeface="Palatino" pitchFamily="2" charset="77"/>
              </a:rPr>
            </a:br>
            <a:r>
              <a:rPr lang="pt-BR" sz="4500" b="1" i="1" dirty="0" err="1">
                <a:latin typeface="Palatino" pitchFamily="2" charset="77"/>
                <a:ea typeface="Palatino" pitchFamily="2" charset="77"/>
              </a:rPr>
              <a:t>Data-Led</a:t>
            </a:r>
            <a:r>
              <a:rPr lang="pt-BR" sz="4500" b="1" i="1" dirty="0">
                <a:latin typeface="Palatino" pitchFamily="2" charset="77"/>
                <a:ea typeface="Palatino" pitchFamily="2" charset="77"/>
              </a:rPr>
              <a:t> </a:t>
            </a:r>
            <a:r>
              <a:rPr lang="pt-BR" sz="4500" b="1" i="1" dirty="0" err="1">
                <a:latin typeface="Palatino" pitchFamily="2" charset="77"/>
                <a:ea typeface="Palatino" pitchFamily="2" charset="77"/>
              </a:rPr>
              <a:t>Infrastructure</a:t>
            </a:r>
            <a:r>
              <a:rPr lang="pt-BR" sz="4500" b="1" i="1" dirty="0">
                <a:latin typeface="Palatino" pitchFamily="2" charset="77"/>
                <a:ea typeface="Palatino" pitchFamily="2" charset="77"/>
              </a:rPr>
              <a:t> </a:t>
            </a:r>
            <a:r>
              <a:rPr lang="pt-BR" sz="4500" b="1" i="1" dirty="0" err="1">
                <a:latin typeface="Palatino" pitchFamily="2" charset="77"/>
                <a:ea typeface="Palatino" pitchFamily="2" charset="77"/>
              </a:rPr>
              <a:t>Expansion</a:t>
            </a:r>
            <a:endParaRPr lang="es-ES_tradnl" sz="4500" b="1" i="1" dirty="0">
              <a:latin typeface="Palatino" pitchFamily="2" charset="77"/>
              <a:ea typeface="Palatino" pitchFamily="2" charset="77"/>
            </a:endParaRPr>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858582"/>
            <a:ext cx="5036634"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10" name="Subtitle 2">
            <a:extLst>
              <a:ext uri="{FF2B5EF4-FFF2-40B4-BE49-F238E27FC236}">
                <a16:creationId xmlns:a16="http://schemas.microsoft.com/office/drawing/2014/main" id="{782ED22B-0934-530A-1B74-0BDB372BFB55}"/>
              </a:ext>
            </a:extLst>
          </p:cNvPr>
          <p:cNvSpPr txBox="1">
            <a:spLocks/>
          </p:cNvSpPr>
          <p:nvPr/>
        </p:nvSpPr>
        <p:spPr>
          <a:xfrm>
            <a:off x="2040669" y="4817560"/>
            <a:ext cx="9360065" cy="10221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s-ES_tradnl" sz="1600" dirty="0">
                <a:solidFill>
                  <a:srgbClr val="C00000"/>
                </a:solidFill>
                <a:latin typeface="Palatino" pitchFamily="2" charset="77"/>
                <a:ea typeface="Palatino" pitchFamily="2" charset="77"/>
              </a:rPr>
              <a:t>Carlos H. Víquez, Masato Takahashi, </a:t>
            </a:r>
            <a:r>
              <a:rPr lang="es-ES_tradnl" sz="1600" dirty="0" err="1">
                <a:solidFill>
                  <a:srgbClr val="C00000"/>
                </a:solidFill>
                <a:latin typeface="Palatino" pitchFamily="2" charset="77"/>
                <a:ea typeface="Palatino" pitchFamily="2" charset="77"/>
              </a:rPr>
              <a:t>Bharath</a:t>
            </a:r>
            <a:r>
              <a:rPr lang="es-ES_tradnl" sz="1600" dirty="0">
                <a:solidFill>
                  <a:srgbClr val="C00000"/>
                </a:solidFill>
                <a:latin typeface="Palatino" pitchFamily="2" charset="77"/>
                <a:ea typeface="Palatino" pitchFamily="2" charset="77"/>
              </a:rPr>
              <a:t> </a:t>
            </a:r>
            <a:r>
              <a:rPr lang="es-ES_tradnl" sz="1600" dirty="0" err="1">
                <a:solidFill>
                  <a:srgbClr val="C00000"/>
                </a:solidFill>
                <a:latin typeface="Palatino" pitchFamily="2" charset="77"/>
                <a:ea typeface="Palatino" pitchFamily="2" charset="77"/>
              </a:rPr>
              <a:t>Ram</a:t>
            </a:r>
            <a:r>
              <a:rPr lang="es-ES_tradnl" sz="1600" dirty="0">
                <a:solidFill>
                  <a:srgbClr val="C00000"/>
                </a:solidFill>
                <a:latin typeface="Palatino" pitchFamily="2" charset="77"/>
                <a:ea typeface="Palatino" pitchFamily="2" charset="77"/>
              </a:rPr>
              <a:t>, </a:t>
            </a:r>
            <a:r>
              <a:rPr lang="es-ES_tradnl" sz="1600" dirty="0" err="1">
                <a:solidFill>
                  <a:srgbClr val="C00000"/>
                </a:solidFill>
                <a:latin typeface="Palatino" pitchFamily="2" charset="77"/>
                <a:ea typeface="Palatino" pitchFamily="2" charset="77"/>
              </a:rPr>
              <a:t>Kwang</a:t>
            </a:r>
            <a:r>
              <a:rPr lang="es-ES_tradnl" sz="1600" dirty="0">
                <a:solidFill>
                  <a:srgbClr val="C00000"/>
                </a:solidFill>
                <a:latin typeface="Palatino" pitchFamily="2" charset="77"/>
                <a:ea typeface="Palatino" pitchFamily="2" charset="77"/>
              </a:rPr>
              <a:t> Jun Lee, Luisa </a:t>
            </a:r>
            <a:r>
              <a:rPr lang="es-ES_tradnl" sz="1600" dirty="0" err="1">
                <a:solidFill>
                  <a:srgbClr val="C00000"/>
                </a:solidFill>
                <a:latin typeface="Palatino" pitchFamily="2" charset="77"/>
                <a:ea typeface="Palatino" pitchFamily="2" charset="77"/>
              </a:rPr>
              <a:t>Leite</a:t>
            </a:r>
            <a:r>
              <a:rPr lang="es-ES_tradnl" sz="1600" dirty="0">
                <a:solidFill>
                  <a:srgbClr val="C00000"/>
                </a:solidFill>
                <a:latin typeface="Palatino" pitchFamily="2" charset="77"/>
                <a:ea typeface="Palatino" pitchFamily="2" charset="77"/>
              </a:rPr>
              <a:t>, </a:t>
            </a:r>
            <a:r>
              <a:rPr lang="es-ES_tradnl" sz="1600" dirty="0" err="1">
                <a:solidFill>
                  <a:srgbClr val="C00000"/>
                </a:solidFill>
                <a:latin typeface="Palatino" pitchFamily="2" charset="77"/>
                <a:ea typeface="Palatino" pitchFamily="2" charset="77"/>
              </a:rPr>
              <a:t>Shreya</a:t>
            </a:r>
            <a:r>
              <a:rPr lang="es-ES_tradnl" sz="1600" dirty="0">
                <a:solidFill>
                  <a:srgbClr val="C00000"/>
                </a:solidFill>
                <a:latin typeface="Palatino" pitchFamily="2" charset="77"/>
                <a:ea typeface="Palatino" pitchFamily="2" charset="77"/>
              </a:rPr>
              <a:t> </a:t>
            </a:r>
            <a:r>
              <a:rPr lang="es-ES_tradnl" sz="1600" dirty="0" err="1">
                <a:solidFill>
                  <a:srgbClr val="C00000"/>
                </a:solidFill>
                <a:latin typeface="Palatino" pitchFamily="2" charset="77"/>
                <a:ea typeface="Palatino" pitchFamily="2" charset="77"/>
              </a:rPr>
              <a:t>Chaturvedi</a:t>
            </a:r>
            <a:endParaRPr lang="es-ES_tradnl" sz="1600" dirty="0">
              <a:solidFill>
                <a:srgbClr val="C00000"/>
              </a:solidFill>
              <a:latin typeface="Palatino" pitchFamily="2" charset="77"/>
              <a:ea typeface="Palatino" pitchFamily="2" charset="77"/>
            </a:endParaRPr>
          </a:p>
          <a:p>
            <a:pPr algn="r"/>
            <a:r>
              <a:rPr lang="es-ES_tradnl" sz="1600" i="1" dirty="0">
                <a:solidFill>
                  <a:srgbClr val="C00000"/>
                </a:solidFill>
                <a:latin typeface="Palatino" pitchFamily="2" charset="77"/>
                <a:ea typeface="Palatino" pitchFamily="2" charset="77"/>
              </a:rPr>
              <a:t> API-209 </a:t>
            </a:r>
            <a:r>
              <a:rPr lang="es-ES_tradnl" sz="1600" dirty="0">
                <a:solidFill>
                  <a:srgbClr val="C00000"/>
                </a:solidFill>
                <a:latin typeface="Palatino" pitchFamily="2" charset="77"/>
                <a:ea typeface="Palatino" pitchFamily="2" charset="77"/>
              </a:rPr>
              <a:t>|</a:t>
            </a:r>
            <a:r>
              <a:rPr lang="es-ES_tradnl" sz="1600" i="1" dirty="0">
                <a:solidFill>
                  <a:srgbClr val="C00000"/>
                </a:solidFill>
                <a:latin typeface="Palatino" pitchFamily="2" charset="77"/>
                <a:ea typeface="Palatino" pitchFamily="2" charset="77"/>
              </a:rPr>
              <a:t> MPA/ID </a:t>
            </a:r>
            <a:r>
              <a:rPr lang="es-ES_tradnl" sz="1600" i="1" dirty="0" err="1">
                <a:solidFill>
                  <a:srgbClr val="C00000"/>
                </a:solidFill>
                <a:latin typeface="Palatino" pitchFamily="2" charset="77"/>
                <a:ea typeface="Palatino" pitchFamily="2" charset="77"/>
              </a:rPr>
              <a:t>Program</a:t>
            </a:r>
            <a:r>
              <a:rPr lang="es-ES_tradnl" sz="1600" i="1" dirty="0">
                <a:solidFill>
                  <a:srgbClr val="C00000"/>
                </a:solidFill>
                <a:latin typeface="Palatino" pitchFamily="2" charset="77"/>
                <a:ea typeface="Palatino" pitchFamily="2" charset="77"/>
              </a:rPr>
              <a:t> </a:t>
            </a:r>
            <a:r>
              <a:rPr lang="es-ES_tradnl" sz="1600" dirty="0">
                <a:solidFill>
                  <a:srgbClr val="C00000"/>
                </a:solidFill>
                <a:latin typeface="Palatino" pitchFamily="2" charset="77"/>
                <a:ea typeface="Palatino" pitchFamily="2" charset="77"/>
              </a:rPr>
              <a:t>| </a:t>
            </a:r>
            <a:r>
              <a:rPr lang="es-ES_tradnl" sz="1600" i="1" dirty="0" err="1">
                <a:solidFill>
                  <a:srgbClr val="C00000"/>
                </a:solidFill>
                <a:latin typeface="Palatino" pitchFamily="2" charset="77"/>
                <a:ea typeface="Palatino" pitchFamily="2" charset="77"/>
              </a:rPr>
              <a:t>December</a:t>
            </a:r>
            <a:r>
              <a:rPr lang="es-ES_tradnl" sz="1600" i="1" dirty="0">
                <a:solidFill>
                  <a:srgbClr val="C00000"/>
                </a:solidFill>
                <a:latin typeface="Palatino" pitchFamily="2" charset="77"/>
                <a:ea typeface="Palatino" pitchFamily="2" charset="77"/>
              </a:rPr>
              <a:t> 1, 2022</a:t>
            </a:r>
          </a:p>
          <a:p>
            <a:endParaRPr lang="es-ES_tradnl" dirty="0">
              <a:latin typeface="Palatino" pitchFamily="2" charset="77"/>
              <a:ea typeface="Palatino" pitchFamily="2" charset="77"/>
            </a:endParaRPr>
          </a:p>
        </p:txBody>
      </p:sp>
      <p:cxnSp>
        <p:nvCxnSpPr>
          <p:cNvPr id="8" name="Straight Connector 6">
            <a:extLst>
              <a:ext uri="{FF2B5EF4-FFF2-40B4-BE49-F238E27FC236}">
                <a16:creationId xmlns:a16="http://schemas.microsoft.com/office/drawing/2014/main" id="{3A1C2795-6B05-F856-ADC9-67968E54C564}"/>
              </a:ext>
            </a:extLst>
          </p:cNvPr>
          <p:cNvCxnSpPr>
            <a:cxnSpLocks/>
          </p:cNvCxnSpPr>
          <p:nvPr/>
        </p:nvCxnSpPr>
        <p:spPr>
          <a:xfrm flipH="1">
            <a:off x="7151648" y="5616652"/>
            <a:ext cx="5036634"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032527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Developing</a:t>
            </a:r>
            <a:r>
              <a:rPr lang="es-ES_tradnl" dirty="0"/>
              <a:t> a </a:t>
            </a:r>
            <a:r>
              <a:rPr lang="es-ES_tradnl" dirty="0" err="1"/>
              <a:t>combined</a:t>
            </a:r>
            <a:r>
              <a:rPr lang="es-ES_tradnl" dirty="0"/>
              <a:t> </a:t>
            </a:r>
            <a:r>
              <a:rPr lang="es-ES_tradnl" dirty="0" err="1"/>
              <a:t>measure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grpSp>
        <p:nvGrpSpPr>
          <p:cNvPr id="7" name="グループ化 39">
            <a:extLst>
              <a:ext uri="{FF2B5EF4-FFF2-40B4-BE49-F238E27FC236}">
                <a16:creationId xmlns:a16="http://schemas.microsoft.com/office/drawing/2014/main" id="{EFAAADC0-3DEF-C8F6-CC81-DC574E2723CF}"/>
              </a:ext>
            </a:extLst>
          </p:cNvPr>
          <p:cNvGrpSpPr/>
          <p:nvPr/>
        </p:nvGrpSpPr>
        <p:grpSpPr>
          <a:xfrm>
            <a:off x="1062340" y="1489883"/>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7B7B7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7B7B7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7B7B7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7B7B7C"/>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rgbClr val="7B7B7C"/>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8653800" y="3163132"/>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23" name="Conector Angulado 22">
            <a:extLst>
              <a:ext uri="{FF2B5EF4-FFF2-40B4-BE49-F238E27FC236}">
                <a16:creationId xmlns:a16="http://schemas.microsoft.com/office/drawing/2014/main" id="{B1D37C4A-A224-4133-4B68-62A5FDEAAEEE}"/>
              </a:ext>
            </a:extLst>
          </p:cNvPr>
          <p:cNvCxnSpPr>
            <a:cxnSpLocks/>
            <a:stCxn id="10" idx="3"/>
          </p:cNvCxnSpPr>
          <p:nvPr/>
        </p:nvCxnSpPr>
        <p:spPr>
          <a:xfrm>
            <a:off x="6568241" y="2256785"/>
            <a:ext cx="1861419" cy="167852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DC9084A6-01E5-16E5-5E24-E4F96B687786}"/>
              </a:ext>
            </a:extLst>
          </p:cNvPr>
          <p:cNvCxnSpPr>
            <a:cxnSpLocks/>
            <a:stCxn id="14" idx="3"/>
          </p:cNvCxnSpPr>
          <p:nvPr/>
        </p:nvCxnSpPr>
        <p:spPr>
          <a:xfrm flipV="1">
            <a:off x="6568241" y="3929299"/>
            <a:ext cx="1861419" cy="669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3A03A427-5085-FC43-8061-47B306C8A4EB}"/>
              </a:ext>
            </a:extLst>
          </p:cNvPr>
          <p:cNvCxnSpPr>
            <a:cxnSpLocks/>
            <a:stCxn id="17" idx="3"/>
          </p:cNvCxnSpPr>
          <p:nvPr/>
        </p:nvCxnSpPr>
        <p:spPr>
          <a:xfrm flipV="1">
            <a:off x="6574062" y="3935991"/>
            <a:ext cx="1855598" cy="1439623"/>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タイトル 1">
            <a:extLst>
              <a:ext uri="{FF2B5EF4-FFF2-40B4-BE49-F238E27FC236}">
                <a16:creationId xmlns:a16="http://schemas.microsoft.com/office/drawing/2014/main" id="{4CE3F840-4431-6BAF-1E6E-F7C152695A2C}"/>
              </a:ext>
            </a:extLst>
          </p:cNvPr>
          <p:cNvSpPr txBox="1">
            <a:spLocks/>
          </p:cNvSpPr>
          <p:nvPr/>
        </p:nvSpPr>
        <p:spPr>
          <a:xfrm>
            <a:off x="6689627" y="5616256"/>
            <a:ext cx="4971246"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200" b="1" dirty="0">
                <a:solidFill>
                  <a:srgbClr val="C00000"/>
                </a:solidFill>
                <a:latin typeface="+mn-lt"/>
                <a:cs typeface="Helvetica Neue" panose="02000503000000020004" pitchFamily="2" charset="0"/>
              </a:rPr>
              <a:t>Unobservable at</a:t>
            </a:r>
          </a:p>
          <a:p>
            <a:pPr algn="ctr"/>
            <a:r>
              <a:rPr lang="en-US" altLang="ja-JP" sz="3200" b="1" dirty="0">
                <a:solidFill>
                  <a:srgbClr val="C00000"/>
                </a:solidFill>
                <a:latin typeface="+mn-lt"/>
                <a:cs typeface="Helvetica Neue" panose="02000503000000020004" pitchFamily="2" charset="0"/>
              </a:rPr>
              <a:t>the municipality level!</a:t>
            </a:r>
            <a:endParaRPr lang="ja-JP" altLang="en-US" sz="3200" b="1">
              <a:solidFill>
                <a:srgbClr val="C00000"/>
              </a:solidFill>
              <a:latin typeface="+mn-lt"/>
              <a:cs typeface="Helvetica Neue" panose="02000503000000020004" pitchFamily="2" charset="0"/>
            </a:endParaRPr>
          </a:p>
        </p:txBody>
      </p:sp>
      <p:cxnSp>
        <p:nvCxnSpPr>
          <p:cNvPr id="5" name="直線コネクタ 4">
            <a:extLst>
              <a:ext uri="{FF2B5EF4-FFF2-40B4-BE49-F238E27FC236}">
                <a16:creationId xmlns:a16="http://schemas.microsoft.com/office/drawing/2014/main" id="{D3A7972F-E61A-A41C-A8D5-59AD0B8A2141}"/>
              </a:ext>
            </a:extLst>
          </p:cNvPr>
          <p:cNvCxnSpPr>
            <a:cxnSpLocks/>
            <a:endCxn id="14" idx="3"/>
          </p:cNvCxnSpPr>
          <p:nvPr/>
        </p:nvCxnSpPr>
        <p:spPr>
          <a:xfrm flipH="1" flipV="1">
            <a:off x="6568241" y="3935991"/>
            <a:ext cx="2607009" cy="1559944"/>
          </a:xfrm>
          <a:prstGeom prst="line">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11</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pt-BR" dirty="0" err="1"/>
              <a:t>Subjective</a:t>
            </a:r>
            <a:r>
              <a:rPr lang="pt-BR" dirty="0"/>
              <a:t> </a:t>
            </a:r>
            <a:r>
              <a:rPr lang="pt-BR" dirty="0" err="1"/>
              <a:t>health</a:t>
            </a:r>
            <a:r>
              <a:rPr lang="pt-BR" dirty="0"/>
              <a:t> </a:t>
            </a:r>
            <a:r>
              <a:rPr lang="pt-BR" dirty="0" err="1"/>
              <a:t>at</a:t>
            </a:r>
            <a:r>
              <a:rPr lang="pt-BR" dirty="0"/>
              <a:t> </a:t>
            </a:r>
            <a:r>
              <a:rPr lang="pt-BR" dirty="0" err="1"/>
              <a:t>the</a:t>
            </a:r>
            <a:r>
              <a:rPr lang="pt-BR" dirty="0"/>
              <a:t> </a:t>
            </a:r>
            <a:r>
              <a:rPr lang="pt-BR" dirty="0" err="1"/>
              <a:t>state</a:t>
            </a:r>
            <a:r>
              <a:rPr lang="pt-BR" dirty="0"/>
              <a:t> </a:t>
            </a:r>
            <a:r>
              <a:rPr lang="pt-BR" dirty="0" err="1"/>
              <a:t>level</a:t>
            </a:r>
            <a:endParaRPr lang="es-ES_tradnl" dirty="0"/>
          </a:p>
        </p:txBody>
      </p:sp>
      <p:sp>
        <p:nvSpPr>
          <p:cNvPr id="2" name="タイトル 1">
            <a:extLst>
              <a:ext uri="{FF2B5EF4-FFF2-40B4-BE49-F238E27FC236}">
                <a16:creationId xmlns:a16="http://schemas.microsoft.com/office/drawing/2014/main" id="{1C30C011-9EA0-B3EA-DD62-77440EE8DAC1}"/>
              </a:ext>
            </a:extLst>
          </p:cNvPr>
          <p:cNvSpPr txBox="1">
            <a:spLocks/>
          </p:cNvSpPr>
          <p:nvPr/>
        </p:nvSpPr>
        <p:spPr>
          <a:xfrm>
            <a:off x="333756" y="1375615"/>
            <a:ext cx="11858244" cy="2277547"/>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The National Health Survey (PNS) asks respondents to describe their state of health:</a:t>
            </a:r>
            <a:endParaRPr lang="ja-JP" altLang="en-US" sz="2400">
              <a:latin typeface="+mn-lt"/>
              <a:ea typeface="+mn-ea"/>
              <a:cs typeface="+mn-cs"/>
            </a:endParaRPr>
          </a:p>
          <a:p>
            <a:pPr>
              <a:lnSpc>
                <a:spcPct val="100000"/>
              </a:lnSpc>
              <a:spcBef>
                <a:spcPts val="1200"/>
              </a:spcBef>
            </a:pPr>
            <a:endParaRPr lang="ja-JP" altLang="en-US" sz="2400">
              <a:latin typeface="+mn-lt"/>
              <a:ea typeface="+mn-ea"/>
              <a:cs typeface="+mn-cs"/>
            </a:endParaRPr>
          </a:p>
          <a:p>
            <a:pPr>
              <a:lnSpc>
                <a:spcPct val="100000"/>
              </a:lnSpc>
              <a:spcBef>
                <a:spcPts val="1200"/>
              </a:spcBef>
            </a:pPr>
            <a:endParaRPr lang="ja-JP" altLang="en-US" sz="3200">
              <a:latin typeface="+mn-lt"/>
              <a:ea typeface="+mn-ea"/>
              <a:cs typeface="+mn-cs"/>
            </a:endParaRPr>
          </a:p>
          <a:p>
            <a:pPr>
              <a:lnSpc>
                <a:spcPct val="100000"/>
              </a:lnSpc>
              <a:spcBef>
                <a:spcPts val="1200"/>
              </a:spcBef>
            </a:pPr>
            <a:endParaRPr lang="ja-JP" altLang="en-US" sz="3200">
              <a:latin typeface="+mn-lt"/>
              <a:ea typeface="+mn-ea"/>
              <a:cs typeface="+mn-cs"/>
            </a:endParaRPr>
          </a:p>
        </p:txBody>
      </p:sp>
      <p:pic>
        <p:nvPicPr>
          <p:cNvPr id="3" name="図 11">
            <a:extLst>
              <a:ext uri="{FF2B5EF4-FFF2-40B4-BE49-F238E27FC236}">
                <a16:creationId xmlns:a16="http://schemas.microsoft.com/office/drawing/2014/main" id="{F7E58702-4371-774D-F33C-80A457EFB425}"/>
              </a:ext>
            </a:extLst>
          </p:cNvPr>
          <p:cNvPicPr>
            <a:picLocks noChangeAspect="1"/>
          </p:cNvPicPr>
          <p:nvPr/>
        </p:nvPicPr>
        <p:blipFill>
          <a:blip r:embed="rId4"/>
          <a:stretch>
            <a:fillRect/>
          </a:stretch>
        </p:blipFill>
        <p:spPr>
          <a:xfrm>
            <a:off x="732462" y="1829503"/>
            <a:ext cx="10777453" cy="4689051"/>
          </a:xfrm>
          <a:prstGeom prst="rect">
            <a:avLst/>
          </a:prstGeom>
        </p:spPr>
      </p:pic>
      <p:sp>
        <p:nvSpPr>
          <p:cNvPr id="6" name="タイトル 1">
            <a:extLst>
              <a:ext uri="{FF2B5EF4-FFF2-40B4-BE49-F238E27FC236}">
                <a16:creationId xmlns:a16="http://schemas.microsoft.com/office/drawing/2014/main" id="{E1444450-2EBD-8765-05D4-0160E4993BA7}"/>
              </a:ext>
            </a:extLst>
          </p:cNvPr>
          <p:cNvSpPr txBox="1">
            <a:spLocks/>
          </p:cNvSpPr>
          <p:nvPr/>
        </p:nvSpPr>
        <p:spPr>
          <a:xfrm>
            <a:off x="3073043" y="6114180"/>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66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fontScale="90000"/>
          </a:bodyPr>
          <a:lstStyle/>
          <a:p>
            <a:r>
              <a:rPr lang="en-US" dirty="0"/>
              <a:t>Predicting subjective health in municipalities </a:t>
            </a:r>
            <a:endParaRPr lang="es-ES_tradnl" dirty="0"/>
          </a:p>
        </p:txBody>
      </p:sp>
      <p:sp>
        <p:nvSpPr>
          <p:cNvPr id="7" name="Oval 6">
            <a:extLst>
              <a:ext uri="{FF2B5EF4-FFF2-40B4-BE49-F238E27FC236}">
                <a16:creationId xmlns:a16="http://schemas.microsoft.com/office/drawing/2014/main" id="{1B1A151F-AEDD-3CD4-F308-28E2AE04AE1D}"/>
              </a:ext>
            </a:extLst>
          </p:cNvPr>
          <p:cNvSpPr>
            <a:spLocks noChangeAspect="1"/>
          </p:cNvSpPr>
          <p:nvPr/>
        </p:nvSpPr>
        <p:spPr>
          <a:xfrm>
            <a:off x="886508" y="2548234"/>
            <a:ext cx="2286000" cy="228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US" dirty="0"/>
              <a:t>STEP 1:</a:t>
            </a:r>
          </a:p>
          <a:p>
            <a:pPr algn="ctr"/>
            <a:r>
              <a:rPr lang="pt-US" dirty="0"/>
              <a:t>Aggregate census data </a:t>
            </a:r>
          </a:p>
        </p:txBody>
      </p:sp>
      <p:sp>
        <p:nvSpPr>
          <p:cNvPr id="10" name="Oval 9">
            <a:extLst>
              <a:ext uri="{FF2B5EF4-FFF2-40B4-BE49-F238E27FC236}">
                <a16:creationId xmlns:a16="http://schemas.microsoft.com/office/drawing/2014/main" id="{BDEE255E-2FD6-F10D-E881-68A5FFE70ED5}"/>
              </a:ext>
            </a:extLst>
          </p:cNvPr>
          <p:cNvSpPr>
            <a:spLocks noChangeAspect="1"/>
          </p:cNvSpPr>
          <p:nvPr/>
        </p:nvSpPr>
        <p:spPr>
          <a:xfrm>
            <a:off x="4953000" y="2548234"/>
            <a:ext cx="2286000" cy="228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US" dirty="0"/>
              <a:t>STEP 2:</a:t>
            </a:r>
          </a:p>
          <a:p>
            <a:pPr algn="ctr"/>
            <a:r>
              <a:rPr lang="pt-US" dirty="0"/>
              <a:t>Regress PNS score on census data</a:t>
            </a:r>
          </a:p>
        </p:txBody>
      </p:sp>
      <p:sp>
        <p:nvSpPr>
          <p:cNvPr id="11" name="Oval 10">
            <a:extLst>
              <a:ext uri="{FF2B5EF4-FFF2-40B4-BE49-F238E27FC236}">
                <a16:creationId xmlns:a16="http://schemas.microsoft.com/office/drawing/2014/main" id="{46A0F2C9-12E9-9AD9-066A-2AB10569D371}"/>
              </a:ext>
            </a:extLst>
          </p:cNvPr>
          <p:cNvSpPr>
            <a:spLocks noChangeAspect="1"/>
          </p:cNvSpPr>
          <p:nvPr/>
        </p:nvSpPr>
        <p:spPr>
          <a:xfrm>
            <a:off x="9019492" y="2548234"/>
            <a:ext cx="2286000" cy="228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US" dirty="0"/>
              <a:t>STEP 3:</a:t>
            </a:r>
          </a:p>
          <a:p>
            <a:pPr algn="ctr"/>
            <a:r>
              <a:rPr lang="pt-US" dirty="0"/>
              <a:t>Predict municpality health score</a:t>
            </a:r>
          </a:p>
        </p:txBody>
      </p:sp>
      <p:sp>
        <p:nvSpPr>
          <p:cNvPr id="12" name="Seta para a Direita 11">
            <a:extLst>
              <a:ext uri="{FF2B5EF4-FFF2-40B4-BE49-F238E27FC236}">
                <a16:creationId xmlns:a16="http://schemas.microsoft.com/office/drawing/2014/main" id="{34C156F3-A7A4-7F53-0DFB-7ADF675673DA}"/>
              </a:ext>
            </a:extLst>
          </p:cNvPr>
          <p:cNvSpPr/>
          <p:nvPr/>
        </p:nvSpPr>
        <p:spPr>
          <a:xfrm>
            <a:off x="3566525" y="3473785"/>
            <a:ext cx="992458" cy="434897"/>
          </a:xfrm>
          <a:prstGeom prst="rightArrow">
            <a:avLst>
              <a:gd name="adj1" fmla="val 29487"/>
              <a:gd name="adj2" fmla="val 705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US"/>
          </a:p>
        </p:txBody>
      </p:sp>
      <p:sp>
        <p:nvSpPr>
          <p:cNvPr id="15" name="Seta para a Direita 14">
            <a:extLst>
              <a:ext uri="{FF2B5EF4-FFF2-40B4-BE49-F238E27FC236}">
                <a16:creationId xmlns:a16="http://schemas.microsoft.com/office/drawing/2014/main" id="{97FE0583-691F-C7C0-B0CC-5427C8FF9F50}"/>
              </a:ext>
            </a:extLst>
          </p:cNvPr>
          <p:cNvSpPr/>
          <p:nvPr/>
        </p:nvSpPr>
        <p:spPr>
          <a:xfrm>
            <a:off x="7633017" y="3479360"/>
            <a:ext cx="992458" cy="434897"/>
          </a:xfrm>
          <a:prstGeom prst="rightArrow">
            <a:avLst>
              <a:gd name="adj1" fmla="val 29487"/>
              <a:gd name="adj2" fmla="val 705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US"/>
          </a:p>
        </p:txBody>
      </p:sp>
    </p:spTree>
    <p:extLst>
      <p:ext uri="{BB962C8B-B14F-4D97-AF65-F5344CB8AC3E}">
        <p14:creationId xmlns:p14="http://schemas.microsoft.com/office/powerpoint/2010/main" val="177854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Developing</a:t>
            </a:r>
            <a:r>
              <a:rPr lang="es-ES_tradnl" dirty="0"/>
              <a:t> a </a:t>
            </a:r>
            <a:r>
              <a:rPr lang="es-ES_tradnl" dirty="0" err="1"/>
              <a:t>combined</a:t>
            </a:r>
            <a:r>
              <a:rPr lang="es-ES_tradnl" dirty="0"/>
              <a:t> </a:t>
            </a:r>
            <a:r>
              <a:rPr lang="es-ES_tradnl" dirty="0" err="1"/>
              <a:t>measure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grpSp>
        <p:nvGrpSpPr>
          <p:cNvPr id="7" name="グループ化 39">
            <a:extLst>
              <a:ext uri="{FF2B5EF4-FFF2-40B4-BE49-F238E27FC236}">
                <a16:creationId xmlns:a16="http://schemas.microsoft.com/office/drawing/2014/main" id="{EFAAADC0-3DEF-C8F6-CC81-DC574E2723CF}"/>
              </a:ext>
            </a:extLst>
          </p:cNvPr>
          <p:cNvGrpSpPr/>
          <p:nvPr/>
        </p:nvGrpSpPr>
        <p:grpSpPr>
          <a:xfrm>
            <a:off x="1062340" y="1489883"/>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8653800" y="3170559"/>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23" name="Conector Angulado 22">
            <a:extLst>
              <a:ext uri="{FF2B5EF4-FFF2-40B4-BE49-F238E27FC236}">
                <a16:creationId xmlns:a16="http://schemas.microsoft.com/office/drawing/2014/main" id="{B1D37C4A-A224-4133-4B68-62A5FDEAAEEE}"/>
              </a:ext>
            </a:extLst>
          </p:cNvPr>
          <p:cNvCxnSpPr>
            <a:cxnSpLocks/>
            <a:stCxn id="10" idx="3"/>
          </p:cNvCxnSpPr>
          <p:nvPr/>
        </p:nvCxnSpPr>
        <p:spPr>
          <a:xfrm>
            <a:off x="6568241" y="2256785"/>
            <a:ext cx="1861419" cy="167852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DC9084A6-01E5-16E5-5E24-E4F96B687786}"/>
              </a:ext>
            </a:extLst>
          </p:cNvPr>
          <p:cNvCxnSpPr>
            <a:cxnSpLocks/>
            <a:stCxn id="14" idx="3"/>
          </p:cNvCxnSpPr>
          <p:nvPr/>
        </p:nvCxnSpPr>
        <p:spPr>
          <a:xfrm flipV="1">
            <a:off x="6568241" y="3929299"/>
            <a:ext cx="1861419" cy="669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3A03A427-5085-FC43-8061-47B306C8A4EB}"/>
              </a:ext>
            </a:extLst>
          </p:cNvPr>
          <p:cNvCxnSpPr>
            <a:cxnSpLocks/>
            <a:stCxn id="17" idx="3"/>
          </p:cNvCxnSpPr>
          <p:nvPr/>
        </p:nvCxnSpPr>
        <p:spPr>
          <a:xfrm flipV="1">
            <a:off x="6574062" y="3935991"/>
            <a:ext cx="1855598" cy="1439623"/>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下矢印 2">
            <a:extLst>
              <a:ext uri="{FF2B5EF4-FFF2-40B4-BE49-F238E27FC236}">
                <a16:creationId xmlns:a16="http://schemas.microsoft.com/office/drawing/2014/main" id="{2C4EC8A7-78F6-5C0C-8B78-C3BC76B71613}"/>
              </a:ext>
            </a:extLst>
          </p:cNvPr>
          <p:cNvSpPr/>
          <p:nvPr/>
        </p:nvSpPr>
        <p:spPr>
          <a:xfrm>
            <a:off x="7837706" y="2454298"/>
            <a:ext cx="680922" cy="147221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F0409DA-8040-09A3-EC74-DE8CC12FB32F}"/>
              </a:ext>
            </a:extLst>
          </p:cNvPr>
          <p:cNvSpPr/>
          <p:nvPr/>
        </p:nvSpPr>
        <p:spPr>
          <a:xfrm>
            <a:off x="8007418" y="2301153"/>
            <a:ext cx="3383413" cy="6627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ea typeface="Helvetica Neue" panose="02000503000000020004" pitchFamily="2" charset="0"/>
                <a:cs typeface="Helvetica Neue" panose="02000503000000020004" pitchFamily="2" charset="0"/>
              </a:rPr>
              <a:t>Aggregate by taking</a:t>
            </a:r>
          </a:p>
          <a:p>
            <a:pPr algn="ctr"/>
            <a:r>
              <a:rPr kumimoji="1" lang="en-US" altLang="ja-JP" b="1" dirty="0">
                <a:solidFill>
                  <a:schemeClr val="tx1"/>
                </a:solidFill>
                <a:ea typeface="Helvetica Neue" panose="02000503000000020004" pitchFamily="2" charset="0"/>
                <a:cs typeface="Helvetica Neue" panose="02000503000000020004" pitchFamily="2" charset="0"/>
              </a:rPr>
              <a:t>a simple average</a:t>
            </a:r>
            <a:endParaRPr kumimoji="1" lang="ja-JP" altLang="en-US" b="1">
              <a:solidFill>
                <a:schemeClr val="tx1"/>
              </a:solidFill>
              <a:cs typeface="Helvetica Neue" panose="02000503000000020004" pitchFamily="2" charset="0"/>
            </a:endParaRPr>
          </a:p>
        </p:txBody>
      </p:sp>
      <p:sp>
        <p:nvSpPr>
          <p:cNvPr id="9" name="下矢印 6">
            <a:extLst>
              <a:ext uri="{FF2B5EF4-FFF2-40B4-BE49-F238E27FC236}">
                <a16:creationId xmlns:a16="http://schemas.microsoft.com/office/drawing/2014/main" id="{A0F99490-26BF-814E-0247-2D40571B1B14}"/>
              </a:ext>
            </a:extLst>
          </p:cNvPr>
          <p:cNvSpPr/>
          <p:nvPr/>
        </p:nvSpPr>
        <p:spPr>
          <a:xfrm flipV="1">
            <a:off x="7525331" y="3939117"/>
            <a:ext cx="680922" cy="152755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7">
            <a:extLst>
              <a:ext uri="{FF2B5EF4-FFF2-40B4-BE49-F238E27FC236}">
                <a16:creationId xmlns:a16="http://schemas.microsoft.com/office/drawing/2014/main" id="{B61526E7-4262-A59E-2A36-8962624E7366}"/>
              </a:ext>
            </a:extLst>
          </p:cNvPr>
          <p:cNvSpPr/>
          <p:nvPr/>
        </p:nvSpPr>
        <p:spPr>
          <a:xfrm>
            <a:off x="7693601" y="4948122"/>
            <a:ext cx="3383413" cy="646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kumimoji="1" lang="en-US" altLang="ja-JP" b="1" dirty="0">
                <a:solidFill>
                  <a:schemeClr val="tx1"/>
                </a:solidFill>
                <a:ea typeface="Helvetica Neue" panose="02000503000000020004" pitchFamily="2" charset="0"/>
                <a:cs typeface="Helvetica Neue" panose="02000503000000020004" pitchFamily="2" charset="0"/>
              </a:rPr>
              <a:t>Standardize four indicators</a:t>
            </a:r>
          </a:p>
          <a:p>
            <a:pPr algn="ctr"/>
            <a:r>
              <a:rPr kumimoji="1" lang="en-US" altLang="ja-JP" b="1" dirty="0">
                <a:solidFill>
                  <a:schemeClr val="tx1"/>
                </a:solidFill>
                <a:ea typeface="Helvetica Neue" panose="02000503000000020004" pitchFamily="2" charset="0"/>
                <a:cs typeface="Helvetica Neue" panose="02000503000000020004" pitchFamily="2" charset="0"/>
              </a:rPr>
              <a:t>to mean 50 and S.D of 10</a:t>
            </a:r>
            <a:endParaRPr kumimoji="1" lang="ja-JP" altLang="en-US" b="1">
              <a:solidFill>
                <a:schemeClr val="tx1"/>
              </a:solidFill>
              <a:cs typeface="Helvetica Neue" panose="02000503000000020004" pitchFamily="2" charset="0"/>
            </a:endParaRPr>
          </a:p>
        </p:txBody>
      </p:sp>
    </p:spTree>
    <p:extLst>
      <p:ext uri="{BB962C8B-B14F-4D97-AF65-F5344CB8AC3E}">
        <p14:creationId xmlns:p14="http://schemas.microsoft.com/office/powerpoint/2010/main" val="266866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MPHI at glance</a:t>
            </a:r>
            <a:endParaRPr lang="es-ES_tradnl" dirty="0"/>
          </a:p>
        </p:txBody>
      </p:sp>
      <p:pic>
        <p:nvPicPr>
          <p:cNvPr id="7" name="図 7">
            <a:extLst>
              <a:ext uri="{FF2B5EF4-FFF2-40B4-BE49-F238E27FC236}">
                <a16:creationId xmlns:a16="http://schemas.microsoft.com/office/drawing/2014/main" id="{B79ED8FA-0BAA-04E6-B474-B2DAE60EE032}"/>
              </a:ext>
            </a:extLst>
          </p:cNvPr>
          <p:cNvPicPr>
            <a:picLocks noChangeAspect="1"/>
          </p:cNvPicPr>
          <p:nvPr/>
        </p:nvPicPr>
        <p:blipFill>
          <a:blip r:embed="rId4"/>
          <a:stretch>
            <a:fillRect/>
          </a:stretch>
        </p:blipFill>
        <p:spPr>
          <a:xfrm>
            <a:off x="5522788" y="365125"/>
            <a:ext cx="5831012" cy="6323774"/>
          </a:xfrm>
          <a:prstGeom prst="rect">
            <a:avLst/>
          </a:prstGeom>
        </p:spPr>
      </p:pic>
    </p:spTree>
    <p:extLst>
      <p:ext uri="{BB962C8B-B14F-4D97-AF65-F5344CB8AC3E}">
        <p14:creationId xmlns:p14="http://schemas.microsoft.com/office/powerpoint/2010/main" val="341887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15</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a:solidFill>
            <a:srgbClr val="7F7F7F"/>
          </a:solidFill>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a:solidFill>
            <a:srgbClr val="7F7F7F"/>
          </a:solidFill>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2" name="直線コネクタ 22">
            <a:extLst>
              <a:ext uri="{FF2B5EF4-FFF2-40B4-BE49-F238E27FC236}">
                <a16:creationId xmlns:a16="http://schemas.microsoft.com/office/drawing/2014/main" id="{4C9DE2CE-2DE1-B6B4-B454-A59C6213BA80}"/>
              </a:ext>
            </a:extLst>
          </p:cNvPr>
          <p:cNvCxnSpPr>
            <a:cxnSpLocks/>
          </p:cNvCxnSpPr>
          <p:nvPr/>
        </p:nvCxnSpPr>
        <p:spPr>
          <a:xfrm>
            <a:off x="1131148" y="3006403"/>
            <a:ext cx="0" cy="938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23">
            <a:extLst>
              <a:ext uri="{FF2B5EF4-FFF2-40B4-BE49-F238E27FC236}">
                <a16:creationId xmlns:a16="http://schemas.microsoft.com/office/drawing/2014/main" id="{D578D347-EED5-8449-FF7A-516D94F27AFE}"/>
              </a:ext>
            </a:extLst>
          </p:cNvPr>
          <p:cNvCxnSpPr>
            <a:cxnSpLocks/>
          </p:cNvCxnSpPr>
          <p:nvPr/>
        </p:nvCxnSpPr>
        <p:spPr>
          <a:xfrm flipH="1">
            <a:off x="1131147" y="3315780"/>
            <a:ext cx="5843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23">
            <a:extLst>
              <a:ext uri="{FF2B5EF4-FFF2-40B4-BE49-F238E27FC236}">
                <a16:creationId xmlns:a16="http://schemas.microsoft.com/office/drawing/2014/main" id="{89AE6E0B-349C-62F9-E8B0-FD9247B3F9F2}"/>
              </a:ext>
            </a:extLst>
          </p:cNvPr>
          <p:cNvCxnSpPr>
            <a:cxnSpLocks/>
          </p:cNvCxnSpPr>
          <p:nvPr/>
        </p:nvCxnSpPr>
        <p:spPr>
          <a:xfrm flipH="1">
            <a:off x="1131148" y="3944684"/>
            <a:ext cx="584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00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16</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MPHI and the health infrastructure</a:t>
            </a:r>
            <a:endParaRPr lang="es-ES_tradnl" sz="3300" dirty="0">
              <a:solidFill>
                <a:srgbClr val="C00000"/>
              </a:solidFill>
            </a:endParaRPr>
          </a:p>
        </p:txBody>
      </p:sp>
      <p:sp>
        <p:nvSpPr>
          <p:cNvPr id="2" name="タイトル 1">
            <a:extLst>
              <a:ext uri="{FF2B5EF4-FFF2-40B4-BE49-F238E27FC236}">
                <a16:creationId xmlns:a16="http://schemas.microsoft.com/office/drawing/2014/main" id="{4930D00C-65FE-6857-5D39-58E10180FE85}"/>
              </a:ext>
            </a:extLst>
          </p:cNvPr>
          <p:cNvSpPr txBox="1">
            <a:spLocks/>
          </p:cNvSpPr>
          <p:nvPr/>
        </p:nvSpPr>
        <p:spPr>
          <a:xfrm>
            <a:off x="313813" y="1595208"/>
            <a:ext cx="5916000" cy="189282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spcBef>
                <a:spcPts val="600"/>
              </a:spcBef>
            </a:pPr>
            <a:r>
              <a:rPr lang="en-US" altLang="ja-JP" sz="2600" b="1" dirty="0">
                <a:latin typeface="Palatino" pitchFamily="2" charset="77"/>
                <a:ea typeface="Palatino" pitchFamily="2" charset="77"/>
                <a:cs typeface="Helvetica Neue" panose="02000503000000020004" pitchFamily="2" charset="0"/>
              </a:rPr>
              <a:t>“Frontier Municipalities”</a:t>
            </a: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Groups of municipalities with low burden of disease</a:t>
            </a: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MPHI below the 25th percentile</a:t>
            </a: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More health professionals, more medical equipment, less hospitals</a:t>
            </a:r>
          </a:p>
        </p:txBody>
      </p:sp>
      <p:sp>
        <p:nvSpPr>
          <p:cNvPr id="6" name="タイトル 1">
            <a:extLst>
              <a:ext uri="{FF2B5EF4-FFF2-40B4-BE49-F238E27FC236}">
                <a16:creationId xmlns:a16="http://schemas.microsoft.com/office/drawing/2014/main" id="{ACBA55E4-EDAD-C92D-91E9-774B04D754AF}"/>
              </a:ext>
            </a:extLst>
          </p:cNvPr>
          <p:cNvSpPr txBox="1">
            <a:spLocks/>
          </p:cNvSpPr>
          <p:nvPr/>
        </p:nvSpPr>
        <p:spPr>
          <a:xfrm>
            <a:off x="6229813" y="1595208"/>
            <a:ext cx="5916000" cy="189282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spcBef>
                <a:spcPts val="1200"/>
              </a:spcBef>
            </a:pPr>
            <a:r>
              <a:rPr lang="en-US" altLang="ja-JP" sz="2600" b="1" dirty="0">
                <a:latin typeface="Palatino" pitchFamily="2" charset="77"/>
                <a:ea typeface="Palatino" pitchFamily="2" charset="77"/>
                <a:cs typeface="Helvetica Neue" panose="02000503000000020004" pitchFamily="2" charset="0"/>
              </a:rPr>
              <a:t>“Catch-up  Municipalities”</a:t>
            </a:r>
            <a:endParaRPr lang="en-US" altLang="ja-JP" sz="2600" dirty="0">
              <a:latin typeface="Palatino" pitchFamily="2" charset="77"/>
              <a:ea typeface="Palatino" pitchFamily="2" charset="77"/>
              <a:cs typeface="Helvetica Neue" panose="02000503000000020004" pitchFamily="2" charset="0"/>
            </a:endParaRP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Groups of municipalities with high burden of disease</a:t>
            </a: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MPHI above the 75th percentile</a:t>
            </a:r>
          </a:p>
          <a:p>
            <a:pPr marL="342900" indent="-342900">
              <a:lnSpc>
                <a:spcPct val="100000"/>
              </a:lnSpc>
              <a:spcBef>
                <a:spcPts val="600"/>
              </a:spcBef>
              <a:buFont typeface="Arial" panose="020B0604020202020204" pitchFamily="34" charset="0"/>
              <a:buChar char="•"/>
            </a:pPr>
            <a:r>
              <a:rPr lang="en-US" altLang="ja-JP" sz="1900" dirty="0">
                <a:latin typeface="+mn-lt"/>
                <a:cs typeface="Helvetica Neue" panose="02000503000000020004" pitchFamily="2" charset="0"/>
              </a:rPr>
              <a:t>Fewer health professionals, less medical equipment, more hospitals</a:t>
            </a:r>
          </a:p>
        </p:txBody>
      </p:sp>
      <p:pic>
        <p:nvPicPr>
          <p:cNvPr id="9" name="図 12">
            <a:extLst>
              <a:ext uri="{FF2B5EF4-FFF2-40B4-BE49-F238E27FC236}">
                <a16:creationId xmlns:a16="http://schemas.microsoft.com/office/drawing/2014/main" id="{CF312D97-0528-07FC-B840-D2A1CDB7998E}"/>
              </a:ext>
            </a:extLst>
          </p:cNvPr>
          <p:cNvPicPr>
            <a:picLocks noChangeAspect="1"/>
          </p:cNvPicPr>
          <p:nvPr/>
        </p:nvPicPr>
        <p:blipFill>
          <a:blip r:embed="rId4"/>
          <a:stretch>
            <a:fillRect/>
          </a:stretch>
        </p:blipFill>
        <p:spPr>
          <a:xfrm>
            <a:off x="0" y="3783493"/>
            <a:ext cx="12192000" cy="2032000"/>
          </a:xfrm>
          <a:prstGeom prst="rect">
            <a:avLst/>
          </a:prstGeom>
        </p:spPr>
      </p:pic>
      <p:sp>
        <p:nvSpPr>
          <p:cNvPr id="3" name="CaixaDeTexto 2">
            <a:extLst>
              <a:ext uri="{FF2B5EF4-FFF2-40B4-BE49-F238E27FC236}">
                <a16:creationId xmlns:a16="http://schemas.microsoft.com/office/drawing/2014/main" id="{997F66B4-33CA-BA5E-ACEE-F83D69602E50}"/>
              </a:ext>
            </a:extLst>
          </p:cNvPr>
          <p:cNvSpPr txBox="1"/>
          <p:nvPr/>
        </p:nvSpPr>
        <p:spPr>
          <a:xfrm>
            <a:off x="10811256" y="5727827"/>
            <a:ext cx="1328928" cy="304699"/>
          </a:xfrm>
          <a:prstGeom prst="rect">
            <a:avLst/>
          </a:prstGeom>
          <a:noFill/>
        </p:spPr>
        <p:txBody>
          <a:bodyPr wrap="square" rtlCol="0">
            <a:spAutoFit/>
          </a:bodyPr>
          <a:lstStyle/>
          <a:p>
            <a:r>
              <a:rPr lang="pt-US" sz="1200" dirty="0">
                <a:solidFill>
                  <a:schemeClr val="bg1">
                    <a:lumMod val="50000"/>
                  </a:schemeClr>
                </a:solidFill>
                <a:latin typeface="Palatino" pitchFamily="2" charset="77"/>
                <a:ea typeface="Palatino" pitchFamily="2" charset="77"/>
              </a:rPr>
              <a:t>*per 100k people</a:t>
            </a:r>
          </a:p>
        </p:txBody>
      </p:sp>
    </p:spTree>
    <p:extLst>
      <p:ext uri="{BB962C8B-B14F-4D97-AF65-F5344CB8AC3E}">
        <p14:creationId xmlns:p14="http://schemas.microsoft.com/office/powerpoint/2010/main" val="48610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17</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a:solidFill>
            <a:srgbClr val="7F7F7F"/>
          </a:solidFill>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a:solidFill>
            <a:srgbClr val="7F7F7F"/>
          </a:solidFill>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2" name="直線コネクタ 22">
            <a:extLst>
              <a:ext uri="{FF2B5EF4-FFF2-40B4-BE49-F238E27FC236}">
                <a16:creationId xmlns:a16="http://schemas.microsoft.com/office/drawing/2014/main" id="{0C097341-6492-D302-F2D3-E3469BA34019}"/>
              </a:ext>
            </a:extLst>
          </p:cNvPr>
          <p:cNvCxnSpPr>
            <a:cxnSpLocks/>
          </p:cNvCxnSpPr>
          <p:nvPr/>
        </p:nvCxnSpPr>
        <p:spPr>
          <a:xfrm>
            <a:off x="1131148" y="3006403"/>
            <a:ext cx="0" cy="938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23">
            <a:extLst>
              <a:ext uri="{FF2B5EF4-FFF2-40B4-BE49-F238E27FC236}">
                <a16:creationId xmlns:a16="http://schemas.microsoft.com/office/drawing/2014/main" id="{95400E70-03F7-7E86-68B3-204213B260F5}"/>
              </a:ext>
            </a:extLst>
          </p:cNvPr>
          <p:cNvCxnSpPr>
            <a:cxnSpLocks/>
          </p:cNvCxnSpPr>
          <p:nvPr/>
        </p:nvCxnSpPr>
        <p:spPr>
          <a:xfrm flipH="1">
            <a:off x="1131147" y="3315780"/>
            <a:ext cx="5843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23">
            <a:extLst>
              <a:ext uri="{FF2B5EF4-FFF2-40B4-BE49-F238E27FC236}">
                <a16:creationId xmlns:a16="http://schemas.microsoft.com/office/drawing/2014/main" id="{0755A2D9-02BD-6F18-8839-7BF8029CDDEA}"/>
              </a:ext>
            </a:extLst>
          </p:cNvPr>
          <p:cNvCxnSpPr>
            <a:cxnSpLocks/>
          </p:cNvCxnSpPr>
          <p:nvPr/>
        </p:nvCxnSpPr>
        <p:spPr>
          <a:xfrm flipH="1">
            <a:off x="1131148" y="3944684"/>
            <a:ext cx="584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88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Policy Recommendation</a:t>
            </a:r>
            <a:endParaRPr lang="es-ES_tradnl" dirty="0"/>
          </a:p>
        </p:txBody>
      </p:sp>
      <p:sp>
        <p:nvSpPr>
          <p:cNvPr id="3" name="CaixaDeTexto 2">
            <a:extLst>
              <a:ext uri="{FF2B5EF4-FFF2-40B4-BE49-F238E27FC236}">
                <a16:creationId xmlns:a16="http://schemas.microsoft.com/office/drawing/2014/main" id="{B5092C2F-7DB4-E8E8-47F0-21B21E4F9CAF}"/>
              </a:ext>
            </a:extLst>
          </p:cNvPr>
          <p:cNvSpPr txBox="1"/>
          <p:nvPr/>
        </p:nvSpPr>
        <p:spPr>
          <a:xfrm>
            <a:off x="419100" y="1557384"/>
            <a:ext cx="11353800" cy="5457904"/>
          </a:xfrm>
          <a:prstGeom prst="rect">
            <a:avLst/>
          </a:prstGeom>
          <a:noFill/>
        </p:spPr>
        <p:txBody>
          <a:bodyPr wrap="square" rtlCol="0">
            <a:spAutoFit/>
          </a:bodyPr>
          <a:lstStyle/>
          <a:p>
            <a:pPr marL="571500" indent="-571500">
              <a:spcBef>
                <a:spcPts val="600"/>
              </a:spcBef>
              <a:buFont typeface="Arial" panose="020B0604020202020204" pitchFamily="34" charset="0"/>
              <a:buChar char="•"/>
            </a:pPr>
            <a:r>
              <a:rPr lang="en-US" altLang="ja-JP" sz="2400" b="1" dirty="0">
                <a:solidFill>
                  <a:srgbClr val="C00002"/>
                </a:solidFill>
                <a:latin typeface="+mn-lt"/>
                <a:cs typeface="Helvetica Neue" panose="02000503000000020004" pitchFamily="2" charset="0"/>
              </a:rPr>
              <a:t>FOCUS: </a:t>
            </a:r>
          </a:p>
          <a:p>
            <a:pPr marL="1028700" lvl="1" indent="-571500">
              <a:spcBef>
                <a:spcPts val="600"/>
              </a:spcBef>
              <a:buFont typeface="Arial" panose="020B0604020202020204" pitchFamily="34" charset="0"/>
              <a:buChar char="•"/>
            </a:pPr>
            <a:r>
              <a:rPr lang="en-US" altLang="ja-JP" sz="2400" dirty="0">
                <a:latin typeface="+mn-lt"/>
                <a:cs typeface="Helvetica Neue" panose="02000503000000020004" pitchFamily="2" charset="0"/>
              </a:rPr>
              <a:t>Addressing needs in catch-up municipalities</a:t>
            </a:r>
          </a:p>
          <a:p>
            <a:pPr marL="571500" indent="-571500">
              <a:spcBef>
                <a:spcPts val="600"/>
              </a:spcBef>
              <a:buFont typeface="Arial" panose="020B0604020202020204" pitchFamily="34" charset="0"/>
              <a:buChar char="•"/>
            </a:pPr>
            <a:r>
              <a:rPr lang="en-US" altLang="ja-JP" sz="2400" b="1" dirty="0">
                <a:solidFill>
                  <a:srgbClr val="C00002"/>
                </a:solidFill>
                <a:cs typeface="Helvetica Neue" panose="02000503000000020004" pitchFamily="2" charset="0"/>
              </a:rPr>
              <a:t>RECOMMENDATION: </a:t>
            </a:r>
          </a:p>
          <a:p>
            <a:pPr marL="1028700" lvl="1" indent="-571500">
              <a:spcBef>
                <a:spcPts val="600"/>
              </a:spcBef>
              <a:buFont typeface="Arial" panose="020B0604020202020204" pitchFamily="34" charset="0"/>
              <a:buChar char="•"/>
            </a:pPr>
            <a:r>
              <a:rPr lang="en-US" altLang="ja-JP" sz="2400" dirty="0">
                <a:latin typeface="+mn-lt"/>
                <a:cs typeface="Helvetica Neue" panose="02000503000000020004" pitchFamily="2" charset="0"/>
              </a:rPr>
              <a:t>Increase the number of all types of health care workers in catch-up municipalities</a:t>
            </a:r>
          </a:p>
          <a:p>
            <a:pPr marL="1028700" lvl="1" indent="-571500">
              <a:spcBef>
                <a:spcPts val="600"/>
              </a:spcBef>
              <a:buFont typeface="Arial" panose="020B0604020202020204" pitchFamily="34" charset="0"/>
              <a:buChar char="•"/>
            </a:pPr>
            <a:r>
              <a:rPr lang="en-US" altLang="ja-JP" sz="2400" dirty="0">
                <a:latin typeface="+mn-lt"/>
                <a:cs typeface="Helvetica Neue" panose="02000503000000020004" pitchFamily="2" charset="0"/>
              </a:rPr>
              <a:t>Increase the amount of medical equipment in catch-up municipalities</a:t>
            </a:r>
          </a:p>
          <a:p>
            <a:pPr marL="1028700" lvl="1" indent="-571500">
              <a:spcBef>
                <a:spcPts val="600"/>
              </a:spcBef>
              <a:buFont typeface="Arial" panose="020B0604020202020204" pitchFamily="34" charset="0"/>
              <a:buChar char="•"/>
            </a:pPr>
            <a:r>
              <a:rPr lang="en-US" altLang="ja-JP" sz="2400" dirty="0">
                <a:cs typeface="Helvetica Neue" panose="02000503000000020004" pitchFamily="2" charset="0"/>
              </a:rPr>
              <a:t>Begin collecting data at the municipality level and expand MPHI measure</a:t>
            </a:r>
            <a:endParaRPr lang="en-US" altLang="ja-JP" sz="2400" dirty="0">
              <a:latin typeface="+mn-lt"/>
              <a:cs typeface="Helvetica Neue" panose="02000503000000020004" pitchFamily="2" charset="0"/>
            </a:endParaRPr>
          </a:p>
          <a:p>
            <a:pPr marL="571500" indent="-571500">
              <a:spcBef>
                <a:spcPts val="600"/>
              </a:spcBef>
              <a:buFont typeface="Arial" panose="020B0604020202020204" pitchFamily="34" charset="0"/>
              <a:buChar char="•"/>
            </a:pPr>
            <a:r>
              <a:rPr lang="en-US" altLang="ja-JP" sz="2400" b="1" dirty="0">
                <a:solidFill>
                  <a:srgbClr val="C00002"/>
                </a:solidFill>
                <a:cs typeface="Helvetica Neue" panose="02000503000000020004" pitchFamily="2" charset="0"/>
              </a:rPr>
              <a:t>GOAL: </a:t>
            </a:r>
          </a:p>
          <a:p>
            <a:pPr marL="1028700" lvl="1" indent="-571500">
              <a:spcBef>
                <a:spcPts val="600"/>
              </a:spcBef>
              <a:buFont typeface="Arial" panose="020B0604020202020204" pitchFamily="34" charset="0"/>
              <a:buChar char="•"/>
            </a:pPr>
            <a:r>
              <a:rPr lang="en-US" altLang="ja-JP" sz="2400" dirty="0">
                <a:latin typeface="+mn-lt"/>
                <a:cs typeface="Helvetica Neue" panose="02000503000000020004" pitchFamily="2" charset="0"/>
              </a:rPr>
              <a:t>Promote full utilization of existing facilities (many in catch-up municipalities)</a:t>
            </a:r>
          </a:p>
          <a:p>
            <a:pPr marL="1028700" lvl="1" indent="-571500">
              <a:spcBef>
                <a:spcPts val="600"/>
              </a:spcBef>
              <a:buFont typeface="Arial" panose="020B0604020202020204" pitchFamily="34" charset="0"/>
              <a:buChar char="•"/>
            </a:pPr>
            <a:r>
              <a:rPr lang="en-US" altLang="ja-JP" sz="2400" dirty="0">
                <a:latin typeface="+mn-lt"/>
                <a:cs typeface="Helvetica Neue" panose="02000503000000020004" pitchFamily="2" charset="0"/>
              </a:rPr>
              <a:t>Reduce the future number of deaths and hospitalizations</a:t>
            </a:r>
          </a:p>
          <a:p>
            <a:pPr marL="1028700" lvl="1" indent="-571500">
              <a:spcBef>
                <a:spcPts val="600"/>
              </a:spcBef>
              <a:buFont typeface="Arial" panose="020B0604020202020204" pitchFamily="34" charset="0"/>
              <a:buChar char="•"/>
            </a:pPr>
            <a:r>
              <a:rPr lang="en-US" altLang="ja-JP" sz="2400" dirty="0">
                <a:cs typeface="Helvetica Neue" panose="02000503000000020004" pitchFamily="2" charset="0"/>
              </a:rPr>
              <a:t>Develop a procedure to regularly evaluate and address health needs across Brazil</a:t>
            </a:r>
            <a:endParaRPr lang="en-US" altLang="ja-JP" sz="2400" dirty="0">
              <a:latin typeface="+mn-lt"/>
              <a:cs typeface="Helvetica Neue" panose="02000503000000020004" pitchFamily="2" charset="0"/>
            </a:endParaRPr>
          </a:p>
          <a:p>
            <a:pPr marL="1028700" lvl="1" indent="-571500">
              <a:spcBef>
                <a:spcPts val="600"/>
              </a:spcBef>
              <a:buFont typeface="Arial" panose="020B0604020202020204" pitchFamily="34" charset="0"/>
              <a:buChar char="•"/>
            </a:pPr>
            <a:endParaRPr lang="en-US" altLang="ja-JP" sz="2400" dirty="0">
              <a:latin typeface="+mn-lt"/>
              <a:cs typeface="Helvetica Neue" panose="02000503000000020004" pitchFamily="2" charset="0"/>
            </a:endParaRPr>
          </a:p>
          <a:p>
            <a:pPr>
              <a:spcBef>
                <a:spcPts val="600"/>
              </a:spcBef>
            </a:pPr>
            <a:endParaRPr lang="pt-US" dirty="0"/>
          </a:p>
        </p:txBody>
      </p:sp>
    </p:spTree>
    <p:extLst>
      <p:ext uri="{BB962C8B-B14F-4D97-AF65-F5344CB8AC3E}">
        <p14:creationId xmlns:p14="http://schemas.microsoft.com/office/powerpoint/2010/main" val="2764843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Limitations and Opportunities</a:t>
            </a:r>
            <a:endParaRPr lang="es-ES_tradnl" dirty="0"/>
          </a:p>
        </p:txBody>
      </p:sp>
      <p:sp>
        <p:nvSpPr>
          <p:cNvPr id="3" name="タイトル 1">
            <a:extLst>
              <a:ext uri="{FF2B5EF4-FFF2-40B4-BE49-F238E27FC236}">
                <a16:creationId xmlns:a16="http://schemas.microsoft.com/office/drawing/2014/main" id="{7093A1B3-2710-B1B5-A947-D8463231220C}"/>
              </a:ext>
            </a:extLst>
          </p:cNvPr>
          <p:cNvSpPr txBox="1">
            <a:spLocks/>
          </p:cNvSpPr>
          <p:nvPr/>
        </p:nvSpPr>
        <p:spPr>
          <a:xfrm>
            <a:off x="419100" y="1648487"/>
            <a:ext cx="10848278" cy="418576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Arial" panose="020B0604020202020204" pitchFamily="34" charset="0"/>
              <a:buChar char="•"/>
            </a:pPr>
            <a:r>
              <a:rPr lang="en-US" altLang="ja-JP" sz="2400" b="1" i="1" dirty="0">
                <a:solidFill>
                  <a:srgbClr val="C00000"/>
                </a:solidFill>
                <a:latin typeface="+mn-lt"/>
                <a:cs typeface="Helvetica Neue" panose="02000503000000020004" pitchFamily="2" charset="0"/>
              </a:rPr>
              <a:t>Causes</a:t>
            </a:r>
            <a:r>
              <a:rPr lang="en-US" altLang="ja-JP" sz="2400" dirty="0">
                <a:solidFill>
                  <a:srgbClr val="C00000"/>
                </a:solidFill>
                <a:latin typeface="+mn-lt"/>
                <a:cs typeface="Helvetica Neue" panose="02000503000000020004" pitchFamily="2" charset="0"/>
              </a:rPr>
              <a:t> of deaths and hospitalizations may vary across municipalities</a:t>
            </a:r>
          </a:p>
          <a:p>
            <a:pPr marL="914400" lvl="1" indent="-457200">
              <a:spcBef>
                <a:spcPts val="1200"/>
              </a:spcBef>
              <a:buFont typeface="Arial" panose="020B0604020202020204" pitchFamily="34" charset="0"/>
              <a:buChar char="•"/>
            </a:pPr>
            <a:r>
              <a:rPr lang="en-US" altLang="ja-JP" sz="2400" dirty="0">
                <a:cs typeface="Helvetica Neue" panose="02000503000000020004" pitchFamily="2" charset="0"/>
              </a:rPr>
              <a:t>May need a more elaborate measure of disease burden that includes cause</a:t>
            </a:r>
          </a:p>
          <a:p>
            <a:pPr marL="914400" lvl="1" indent="-457200">
              <a:spcBef>
                <a:spcPts val="1200"/>
              </a:spcBef>
              <a:buFont typeface="Arial" panose="020B0604020202020204" pitchFamily="34" charset="0"/>
              <a:buChar char="•"/>
            </a:pPr>
            <a:r>
              <a:rPr lang="en-US" altLang="ja-JP" sz="2400" dirty="0">
                <a:latin typeface="+mn-lt"/>
                <a:cs typeface="Helvetica Neue" panose="02000503000000020004" pitchFamily="2" charset="0"/>
              </a:rPr>
              <a:t>Can work on expanding the MPHI measure </a:t>
            </a:r>
          </a:p>
          <a:p>
            <a:pPr marL="457200" indent="-457200">
              <a:lnSpc>
                <a:spcPct val="100000"/>
              </a:lnSpc>
              <a:spcBef>
                <a:spcPts val="1200"/>
              </a:spcBef>
              <a:buFont typeface="Arial" panose="020B0604020202020204" pitchFamily="34" charset="0"/>
              <a:buChar char="•"/>
            </a:pPr>
            <a:r>
              <a:rPr lang="en-US" altLang="ja-JP" sz="2400" dirty="0">
                <a:solidFill>
                  <a:srgbClr val="C00000"/>
                </a:solidFill>
                <a:latin typeface="+mn-lt"/>
                <a:cs typeface="Helvetica Neue" panose="02000503000000020004" pitchFamily="2" charset="0"/>
              </a:rPr>
              <a:t>Unclear whether investing in each municipality or in a </a:t>
            </a:r>
            <a:r>
              <a:rPr lang="en-US" altLang="ja-JP" sz="2400" b="1" i="1" dirty="0">
                <a:solidFill>
                  <a:srgbClr val="C00000"/>
                </a:solidFill>
                <a:latin typeface="+mn-lt"/>
                <a:cs typeface="Helvetica Neue" panose="02000503000000020004" pitchFamily="2" charset="0"/>
              </a:rPr>
              <a:t>group</a:t>
            </a:r>
            <a:r>
              <a:rPr lang="en-US" altLang="ja-JP" sz="2400" dirty="0">
                <a:solidFill>
                  <a:srgbClr val="C00000"/>
                </a:solidFill>
                <a:latin typeface="+mn-lt"/>
                <a:cs typeface="Helvetica Neue" panose="02000503000000020004" pitchFamily="2" charset="0"/>
              </a:rPr>
              <a:t> of municipalities is more cost effective</a:t>
            </a:r>
          </a:p>
          <a:p>
            <a:pPr marL="914400" lvl="1" indent="-457200">
              <a:spcBef>
                <a:spcPts val="1200"/>
              </a:spcBef>
              <a:buFont typeface="Arial" panose="020B0604020202020204" pitchFamily="34" charset="0"/>
              <a:buChar char="•"/>
            </a:pPr>
            <a:r>
              <a:rPr lang="en-US" altLang="ja-JP" sz="2400" dirty="0">
                <a:cs typeface="Helvetica Neue" panose="02000503000000020004" pitchFamily="2" charset="0"/>
              </a:rPr>
              <a:t>May be more effective to develop infrastructure to supply a region (group of municipalities) </a:t>
            </a:r>
          </a:p>
          <a:p>
            <a:pPr marL="914400" lvl="1" indent="-457200">
              <a:spcBef>
                <a:spcPts val="1200"/>
              </a:spcBef>
              <a:buFont typeface="Arial" panose="020B0604020202020204" pitchFamily="34" charset="0"/>
              <a:buChar char="•"/>
            </a:pPr>
            <a:r>
              <a:rPr lang="en-US" altLang="ja-JP" sz="2400" dirty="0">
                <a:latin typeface="+mn-lt"/>
                <a:cs typeface="Helvetica Neue" panose="02000503000000020004" pitchFamily="2" charset="0"/>
              </a:rPr>
              <a:t>Unclear how health care investments will be administered based on this analysis</a:t>
            </a:r>
          </a:p>
        </p:txBody>
      </p:sp>
    </p:spTree>
    <p:extLst>
      <p:ext uri="{BB962C8B-B14F-4D97-AF65-F5344CB8AC3E}">
        <p14:creationId xmlns:p14="http://schemas.microsoft.com/office/powerpoint/2010/main" val="128299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371600" cy="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a:off x="1131148" y="3006403"/>
            <a:ext cx="0" cy="938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a:stCxn id="18" idx="1"/>
          </p:cNvCxnSpPr>
          <p:nvPr/>
        </p:nvCxnSpPr>
        <p:spPr>
          <a:xfrm flipH="1">
            <a:off x="1131147" y="3315780"/>
            <a:ext cx="5843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a:off x="1131148" y="3944684"/>
            <a:ext cx="584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三角形 28">
            <a:extLst>
              <a:ext uri="{FF2B5EF4-FFF2-40B4-BE49-F238E27FC236}">
                <a16:creationId xmlns:a16="http://schemas.microsoft.com/office/drawing/2014/main" id="{490D4BC2-B2DF-B843-FFDA-9CA674F01807}"/>
              </a:ext>
            </a:extLst>
          </p:cNvPr>
          <p:cNvSpPr/>
          <p:nvPr/>
        </p:nvSpPr>
        <p:spPr>
          <a:xfrm flipV="1">
            <a:off x="5126182" y="2061258"/>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431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err="1"/>
              <a:t>Thank</a:t>
            </a:r>
            <a:r>
              <a:rPr lang="es-ES_tradnl" sz="4500" b="1" dirty="0"/>
              <a:t> </a:t>
            </a:r>
            <a:r>
              <a:rPr lang="es-ES_tradnl" sz="4500" b="1" dirty="0" err="1"/>
              <a:t>You</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3"/>
          <a:stretch>
            <a:fillRect/>
          </a:stretch>
        </p:blipFill>
        <p:spPr>
          <a:xfrm>
            <a:off x="714340" y="501176"/>
            <a:ext cx="3248590" cy="524205"/>
          </a:xfrm>
          <a:prstGeom prst="rect">
            <a:avLst/>
          </a:prstGeom>
        </p:spPr>
      </p:pic>
      <p:pic>
        <p:nvPicPr>
          <p:cNvPr id="3" name="Imagem 2" descr="Pessoas andando na calçada&#10;&#10;Descrição gerada automaticamente com confiança média">
            <a:extLst>
              <a:ext uri="{FF2B5EF4-FFF2-40B4-BE49-F238E27FC236}">
                <a16:creationId xmlns:a16="http://schemas.microsoft.com/office/drawing/2014/main" id="{33C11398-44F8-73FA-9FA6-C521E5814F59}"/>
              </a:ext>
            </a:extLst>
          </p:cNvPr>
          <p:cNvPicPr>
            <a:picLocks noChangeAspect="1"/>
          </p:cNvPicPr>
          <p:nvPr/>
        </p:nvPicPr>
        <p:blipFill rotWithShape="1">
          <a:blip r:embed="rId4"/>
          <a:srcRect l="11115" r="20394"/>
          <a:stretch/>
        </p:blipFill>
        <p:spPr>
          <a:xfrm>
            <a:off x="4676740" y="-1"/>
            <a:ext cx="7515260" cy="6858000"/>
          </a:xfrm>
          <a:prstGeom prst="rect">
            <a:avLst/>
          </a:prstGeom>
        </p:spPr>
      </p:pic>
      <p:pic>
        <p:nvPicPr>
          <p:cNvPr id="1026" name="Picture 2" descr="Zé Gotinha presente no dia “D” de vacinação em Ubatuba – Prefeitura  Municipal de Ubatuba">
            <a:extLst>
              <a:ext uri="{FF2B5EF4-FFF2-40B4-BE49-F238E27FC236}">
                <a16:creationId xmlns:a16="http://schemas.microsoft.com/office/drawing/2014/main" id="{24571D3C-472A-5A55-4099-0B4D1DFBD0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600" r="31800" b="3228"/>
          <a:stretch/>
        </p:blipFill>
        <p:spPr bwMode="auto">
          <a:xfrm>
            <a:off x="650384" y="2213218"/>
            <a:ext cx="3248589" cy="464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4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3</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7002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8" name="直線コネクタ 22">
            <a:extLst>
              <a:ext uri="{FF2B5EF4-FFF2-40B4-BE49-F238E27FC236}">
                <a16:creationId xmlns:a16="http://schemas.microsoft.com/office/drawing/2014/main" id="{23C6D5BF-EA0A-DFF9-F489-1644ADBB925B}"/>
              </a:ext>
            </a:extLst>
          </p:cNvPr>
          <p:cNvCxnSpPr>
            <a:cxnSpLocks/>
          </p:cNvCxnSpPr>
          <p:nvPr/>
        </p:nvCxnSpPr>
        <p:spPr>
          <a:xfrm>
            <a:off x="1131148" y="3006403"/>
            <a:ext cx="0" cy="938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23">
            <a:extLst>
              <a:ext uri="{FF2B5EF4-FFF2-40B4-BE49-F238E27FC236}">
                <a16:creationId xmlns:a16="http://schemas.microsoft.com/office/drawing/2014/main" id="{EFB410F8-3B70-9D9A-65E1-FCCB2EC174F2}"/>
              </a:ext>
            </a:extLst>
          </p:cNvPr>
          <p:cNvCxnSpPr>
            <a:cxnSpLocks/>
          </p:cNvCxnSpPr>
          <p:nvPr/>
        </p:nvCxnSpPr>
        <p:spPr>
          <a:xfrm flipH="1">
            <a:off x="1131147" y="3315780"/>
            <a:ext cx="5843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23">
            <a:extLst>
              <a:ext uri="{FF2B5EF4-FFF2-40B4-BE49-F238E27FC236}">
                <a16:creationId xmlns:a16="http://schemas.microsoft.com/office/drawing/2014/main" id="{69B2153C-4483-92C0-C83E-F06F87219C51}"/>
              </a:ext>
            </a:extLst>
          </p:cNvPr>
          <p:cNvCxnSpPr>
            <a:cxnSpLocks/>
          </p:cNvCxnSpPr>
          <p:nvPr/>
        </p:nvCxnSpPr>
        <p:spPr>
          <a:xfrm flipH="1">
            <a:off x="1131148" y="3944684"/>
            <a:ext cx="584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7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199" y="348894"/>
            <a:ext cx="11312128" cy="1283362"/>
          </a:xfrm>
        </p:spPr>
        <p:txBody>
          <a:bodyPr>
            <a:normAutofit/>
          </a:bodyPr>
          <a:lstStyle/>
          <a:p>
            <a:r>
              <a:rPr lang="es-ES_tradnl" sz="3800" dirty="0" err="1"/>
              <a:t>Deaths</a:t>
            </a:r>
            <a:r>
              <a:rPr lang="es-ES_tradnl" sz="3800" dirty="0"/>
              <a:t> and </a:t>
            </a:r>
            <a:r>
              <a:rPr lang="es-ES_tradnl" sz="3800" dirty="0" err="1"/>
              <a:t>hospitalizations</a:t>
            </a:r>
            <a:r>
              <a:rPr lang="es-ES_tradnl" sz="3800" dirty="0"/>
              <a:t> </a:t>
            </a:r>
            <a:r>
              <a:rPr lang="es-ES_tradnl" sz="3800" dirty="0" err="1"/>
              <a:t>by</a:t>
            </a:r>
            <a:r>
              <a:rPr lang="es-ES_tradnl" sz="3800" dirty="0"/>
              <a:t> </a:t>
            </a:r>
            <a:r>
              <a:rPr lang="es-ES_tradnl" sz="3800" dirty="0" err="1"/>
              <a:t>population</a:t>
            </a:r>
            <a:r>
              <a:rPr lang="es-ES_tradnl" sz="3800" dirty="0"/>
              <a:t> </a:t>
            </a:r>
            <a:r>
              <a:rPr lang="es-ES_tradnl" sz="3800" dirty="0" err="1"/>
              <a:t>size</a:t>
            </a:r>
            <a:endParaRPr lang="es-ES_tradnl" sz="3800"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4</a:t>
            </a:fld>
            <a:endParaRPr lang="es-ES_tradnl" dirty="0"/>
          </a:p>
        </p:txBody>
      </p:sp>
      <p:sp>
        <p:nvSpPr>
          <p:cNvPr id="3" name="タイトル 1">
            <a:extLst>
              <a:ext uri="{FF2B5EF4-FFF2-40B4-BE49-F238E27FC236}">
                <a16:creationId xmlns:a16="http://schemas.microsoft.com/office/drawing/2014/main" id="{B47CB14A-8B1A-E046-64E7-39BAB37865E9}"/>
              </a:ext>
            </a:extLst>
          </p:cNvPr>
          <p:cNvSpPr txBox="1">
            <a:spLocks/>
          </p:cNvSpPr>
          <p:nvPr/>
        </p:nvSpPr>
        <p:spPr>
          <a:xfrm>
            <a:off x="610187" y="5577221"/>
            <a:ext cx="10971625" cy="46166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spcBef>
                <a:spcPts val="1200"/>
              </a:spcBef>
            </a:pPr>
            <a:r>
              <a:rPr lang="en-US" altLang="ja-JP" sz="2400" dirty="0">
                <a:latin typeface="Palatino" pitchFamily="2" charset="77"/>
                <a:ea typeface="Palatino" pitchFamily="2" charset="77"/>
                <a:cs typeface="+mn-cs"/>
              </a:rPr>
              <a:t>No clear relationship between the health status and the size of municipalities. </a:t>
            </a:r>
            <a:endParaRPr lang="ja-JP" altLang="en-US" sz="2400">
              <a:latin typeface="Palatino" pitchFamily="2" charset="77"/>
              <a:ea typeface="+mn-ea"/>
              <a:cs typeface="+mn-cs"/>
            </a:endParaRPr>
          </a:p>
        </p:txBody>
      </p:sp>
      <p:sp>
        <p:nvSpPr>
          <p:cNvPr id="4" name="タイトル 1">
            <a:extLst>
              <a:ext uri="{FF2B5EF4-FFF2-40B4-BE49-F238E27FC236}">
                <a16:creationId xmlns:a16="http://schemas.microsoft.com/office/drawing/2014/main" id="{51ECDFEE-7404-F43B-B95B-C7D9B950390B}"/>
              </a:ext>
            </a:extLst>
          </p:cNvPr>
          <p:cNvSpPr txBox="1">
            <a:spLocks/>
          </p:cNvSpPr>
          <p:nvPr/>
        </p:nvSpPr>
        <p:spPr>
          <a:xfrm>
            <a:off x="770536" y="1552093"/>
            <a:ext cx="4420860" cy="6524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Palatino" pitchFamily="2" charset="77"/>
                <a:ea typeface="Palatino" pitchFamily="2" charset="77"/>
                <a:cs typeface="+mn-cs"/>
              </a:rPr>
              <a:t>Deaths by population group </a:t>
            </a:r>
            <a:r>
              <a:rPr lang="en-US" altLang="ja-JP" sz="1600" dirty="0">
                <a:solidFill>
                  <a:srgbClr val="C00000"/>
                </a:solidFill>
                <a:latin typeface="Palatino" pitchFamily="2" charset="77"/>
                <a:ea typeface="Palatino" pitchFamily="2" charset="77"/>
                <a:cs typeface="+mn-cs"/>
              </a:rPr>
              <a:t>(per 1000 people)</a:t>
            </a:r>
            <a:endParaRPr lang="ja-JP" altLang="en-US" sz="1600">
              <a:solidFill>
                <a:srgbClr val="C00000"/>
              </a:solidFill>
              <a:latin typeface="Palatino" pitchFamily="2" charset="77"/>
              <a:ea typeface="+mn-ea"/>
              <a:cs typeface="+mn-cs"/>
            </a:endParaRPr>
          </a:p>
        </p:txBody>
      </p:sp>
      <p:sp>
        <p:nvSpPr>
          <p:cNvPr id="10" name="タイトル 1">
            <a:extLst>
              <a:ext uri="{FF2B5EF4-FFF2-40B4-BE49-F238E27FC236}">
                <a16:creationId xmlns:a16="http://schemas.microsoft.com/office/drawing/2014/main" id="{55153CCB-B3F0-8C10-8A81-EC31B39012B4}"/>
              </a:ext>
            </a:extLst>
          </p:cNvPr>
          <p:cNvSpPr txBox="1">
            <a:spLocks/>
          </p:cNvSpPr>
          <p:nvPr/>
        </p:nvSpPr>
        <p:spPr>
          <a:xfrm>
            <a:off x="3192842" y="6185601"/>
            <a:ext cx="83058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11" name="タイトル 1">
            <a:extLst>
              <a:ext uri="{FF2B5EF4-FFF2-40B4-BE49-F238E27FC236}">
                <a16:creationId xmlns:a16="http://schemas.microsoft.com/office/drawing/2014/main" id="{2A6A5926-DCE3-1653-AB40-8E36B6727908}"/>
              </a:ext>
            </a:extLst>
          </p:cNvPr>
          <p:cNvSpPr txBox="1">
            <a:spLocks/>
          </p:cNvSpPr>
          <p:nvPr/>
        </p:nvSpPr>
        <p:spPr>
          <a:xfrm>
            <a:off x="6478735" y="1552093"/>
            <a:ext cx="5439932" cy="6524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Palatino" pitchFamily="2" charset="77"/>
                <a:ea typeface="Palatino" pitchFamily="2" charset="77"/>
                <a:cs typeface="+mn-cs"/>
              </a:rPr>
              <a:t>Hospitalizations by population group</a:t>
            </a:r>
          </a:p>
          <a:p>
            <a:pPr algn="ctr"/>
            <a:r>
              <a:rPr lang="en-US" altLang="ja-JP" sz="1600" dirty="0">
                <a:solidFill>
                  <a:srgbClr val="C00000"/>
                </a:solidFill>
                <a:latin typeface="Palatino" pitchFamily="2" charset="77"/>
                <a:ea typeface="Palatino" pitchFamily="2" charset="77"/>
                <a:cs typeface="+mn-cs"/>
              </a:rPr>
              <a:t>(per 1000 people)</a:t>
            </a:r>
            <a:endParaRPr lang="ja-JP" altLang="en-US" sz="1600">
              <a:solidFill>
                <a:srgbClr val="C00000"/>
              </a:solidFill>
              <a:latin typeface="Palatino" pitchFamily="2" charset="77"/>
              <a:ea typeface="+mn-ea"/>
              <a:cs typeface="+mn-cs"/>
            </a:endParaRPr>
          </a:p>
        </p:txBody>
      </p:sp>
      <p:pic>
        <p:nvPicPr>
          <p:cNvPr id="12" name="図 6">
            <a:extLst>
              <a:ext uri="{FF2B5EF4-FFF2-40B4-BE49-F238E27FC236}">
                <a16:creationId xmlns:a16="http://schemas.microsoft.com/office/drawing/2014/main" id="{92278810-A54A-4D84-C8ED-D27A05EE391D}"/>
              </a:ext>
            </a:extLst>
          </p:cNvPr>
          <p:cNvPicPr>
            <a:picLocks noChangeAspect="1"/>
          </p:cNvPicPr>
          <p:nvPr/>
        </p:nvPicPr>
        <p:blipFill>
          <a:blip r:embed="rId4"/>
          <a:stretch>
            <a:fillRect/>
          </a:stretch>
        </p:blipFill>
        <p:spPr>
          <a:xfrm>
            <a:off x="435825" y="2188158"/>
            <a:ext cx="5134792" cy="3310128"/>
          </a:xfrm>
          <a:prstGeom prst="rect">
            <a:avLst/>
          </a:prstGeom>
        </p:spPr>
      </p:pic>
      <p:pic>
        <p:nvPicPr>
          <p:cNvPr id="13" name="図 12">
            <a:extLst>
              <a:ext uri="{FF2B5EF4-FFF2-40B4-BE49-F238E27FC236}">
                <a16:creationId xmlns:a16="http://schemas.microsoft.com/office/drawing/2014/main" id="{DEE3003F-BA41-99B0-0DE0-FB92D0FC11BB}"/>
              </a:ext>
            </a:extLst>
          </p:cNvPr>
          <p:cNvPicPr>
            <a:picLocks noChangeAspect="1"/>
          </p:cNvPicPr>
          <p:nvPr/>
        </p:nvPicPr>
        <p:blipFill>
          <a:blip r:embed="rId5"/>
          <a:stretch>
            <a:fillRect/>
          </a:stretch>
        </p:blipFill>
        <p:spPr>
          <a:xfrm>
            <a:off x="6629027" y="2188158"/>
            <a:ext cx="5139348" cy="3313065"/>
          </a:xfrm>
          <a:prstGeom prst="rect">
            <a:avLst/>
          </a:prstGeom>
        </p:spPr>
      </p:pic>
    </p:spTree>
    <p:extLst>
      <p:ext uri="{BB962C8B-B14F-4D97-AF65-F5344CB8AC3E}">
        <p14:creationId xmlns:p14="http://schemas.microsoft.com/office/powerpoint/2010/main" val="254085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79141"/>
            <a:ext cx="10515600" cy="1269345"/>
          </a:xfrm>
        </p:spPr>
        <p:txBody>
          <a:bodyPr>
            <a:normAutofit/>
          </a:bodyPr>
          <a:lstStyle/>
          <a:p>
            <a:r>
              <a:rPr lang="es-ES_tradnl" sz="3800" dirty="0"/>
              <a:t>Medical </a:t>
            </a:r>
            <a:r>
              <a:rPr lang="es-ES_tradnl" sz="3800" dirty="0" err="1"/>
              <a:t>infrastructure</a:t>
            </a:r>
            <a:r>
              <a:rPr lang="es-ES_tradnl" sz="3800" dirty="0"/>
              <a:t> </a:t>
            </a:r>
            <a:r>
              <a:rPr lang="es-ES_tradnl" sz="3800" dirty="0" err="1"/>
              <a:t>by</a:t>
            </a:r>
            <a:r>
              <a:rPr lang="es-ES_tradnl" sz="3800" dirty="0"/>
              <a:t> </a:t>
            </a:r>
            <a:r>
              <a:rPr lang="es-ES_tradnl" sz="3800" dirty="0" err="1"/>
              <a:t>population</a:t>
            </a:r>
            <a:r>
              <a:rPr lang="es-ES_tradnl" sz="3800" dirty="0"/>
              <a:t> </a:t>
            </a:r>
            <a:r>
              <a:rPr lang="es-ES_tradnl" sz="3800" dirty="0" err="1"/>
              <a:t>size</a:t>
            </a:r>
            <a:endParaRPr lang="es-ES_tradnl" sz="3800"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5</a:t>
            </a:fld>
            <a:endParaRPr lang="es-ES_tradnl" dirty="0"/>
          </a:p>
        </p:txBody>
      </p:sp>
      <p:sp>
        <p:nvSpPr>
          <p:cNvPr id="3" name="タイトル 1">
            <a:extLst>
              <a:ext uri="{FF2B5EF4-FFF2-40B4-BE49-F238E27FC236}">
                <a16:creationId xmlns:a16="http://schemas.microsoft.com/office/drawing/2014/main" id="{B47CB14A-8B1A-E046-64E7-39BAB37865E9}"/>
              </a:ext>
            </a:extLst>
          </p:cNvPr>
          <p:cNvSpPr txBox="1">
            <a:spLocks/>
          </p:cNvSpPr>
          <p:nvPr/>
        </p:nvSpPr>
        <p:spPr>
          <a:xfrm>
            <a:off x="411445" y="5488962"/>
            <a:ext cx="11391411" cy="40011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spcBef>
                <a:spcPts val="0"/>
              </a:spcBef>
            </a:pPr>
            <a:r>
              <a:rPr lang="en-US" altLang="ja-JP" sz="2000" dirty="0">
                <a:latin typeface="Palatino" pitchFamily="2" charset="77"/>
                <a:ea typeface="Palatino" pitchFamily="2" charset="77"/>
                <a:cs typeface="+mn-cs"/>
              </a:rPr>
              <a:t>The pattern quite differs between the numbers of general practitioners and hospitals. </a:t>
            </a:r>
          </a:p>
        </p:txBody>
      </p:sp>
      <p:sp>
        <p:nvSpPr>
          <p:cNvPr id="4" name="タイトル 1">
            <a:extLst>
              <a:ext uri="{FF2B5EF4-FFF2-40B4-BE49-F238E27FC236}">
                <a16:creationId xmlns:a16="http://schemas.microsoft.com/office/drawing/2014/main" id="{51ECDFEE-7404-F43B-B95B-C7D9B950390B}"/>
              </a:ext>
            </a:extLst>
          </p:cNvPr>
          <p:cNvSpPr txBox="1">
            <a:spLocks/>
          </p:cNvSpPr>
          <p:nvPr/>
        </p:nvSpPr>
        <p:spPr>
          <a:xfrm>
            <a:off x="725805" y="1436960"/>
            <a:ext cx="4690991" cy="6524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Palatino" pitchFamily="2" charset="77"/>
                <a:ea typeface="Palatino" pitchFamily="2" charset="77"/>
                <a:cs typeface="+mn-cs"/>
              </a:rPr>
              <a:t>General practitioners </a:t>
            </a:r>
          </a:p>
          <a:p>
            <a:pPr algn="ctr"/>
            <a:r>
              <a:rPr lang="en-US" altLang="ja-JP" sz="1600" dirty="0">
                <a:solidFill>
                  <a:srgbClr val="C00000"/>
                </a:solidFill>
                <a:latin typeface="Palatino" pitchFamily="2" charset="77"/>
                <a:ea typeface="Palatino" pitchFamily="2" charset="77"/>
                <a:cs typeface="+mn-cs"/>
              </a:rPr>
              <a:t>(per 100k people)</a:t>
            </a:r>
            <a:endParaRPr lang="ja-JP" altLang="en-US" sz="1600">
              <a:solidFill>
                <a:srgbClr val="C00000"/>
              </a:solidFill>
              <a:latin typeface="Palatino" pitchFamily="2" charset="77"/>
              <a:ea typeface="+mn-ea"/>
              <a:cs typeface="+mn-cs"/>
            </a:endParaRPr>
          </a:p>
        </p:txBody>
      </p:sp>
      <p:sp>
        <p:nvSpPr>
          <p:cNvPr id="10" name="タイトル 1">
            <a:extLst>
              <a:ext uri="{FF2B5EF4-FFF2-40B4-BE49-F238E27FC236}">
                <a16:creationId xmlns:a16="http://schemas.microsoft.com/office/drawing/2014/main" id="{55153CCB-B3F0-8C10-8A81-EC31B39012B4}"/>
              </a:ext>
            </a:extLst>
          </p:cNvPr>
          <p:cNvSpPr txBox="1">
            <a:spLocks/>
          </p:cNvSpPr>
          <p:nvPr/>
        </p:nvSpPr>
        <p:spPr>
          <a:xfrm>
            <a:off x="3048000" y="6185601"/>
            <a:ext cx="83058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11" name="タイトル 1">
            <a:extLst>
              <a:ext uri="{FF2B5EF4-FFF2-40B4-BE49-F238E27FC236}">
                <a16:creationId xmlns:a16="http://schemas.microsoft.com/office/drawing/2014/main" id="{2A6A5926-DCE3-1653-AB40-8E36B6727908}"/>
              </a:ext>
            </a:extLst>
          </p:cNvPr>
          <p:cNvSpPr txBox="1">
            <a:spLocks/>
          </p:cNvSpPr>
          <p:nvPr/>
        </p:nvSpPr>
        <p:spPr>
          <a:xfrm>
            <a:off x="6286470" y="1436960"/>
            <a:ext cx="4690991" cy="98796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Palatino" pitchFamily="2" charset="77"/>
                <a:ea typeface="Palatino" pitchFamily="2" charset="77"/>
                <a:cs typeface="+mn-cs"/>
              </a:rPr>
              <a:t>General hospitals</a:t>
            </a:r>
            <a:endParaRPr lang="pt-BR" altLang="ja-JP" sz="1600" b="1" dirty="0">
              <a:solidFill>
                <a:srgbClr val="C00000"/>
              </a:solidFill>
              <a:latin typeface="Helvetica Neue" panose="02000503000000020004" pitchFamily="2" charset="0"/>
              <a:ea typeface="Palatino" pitchFamily="2" charset="77"/>
              <a:cs typeface="Helvetica Neue" panose="02000503000000020004" pitchFamily="2" charset="0"/>
            </a:endParaRPr>
          </a:p>
          <a:p>
            <a:pPr algn="ctr"/>
            <a:r>
              <a:rPr lang="en-US" altLang="ja-JP" sz="1600" dirty="0">
                <a:solidFill>
                  <a:srgbClr val="C00000"/>
                </a:solidFill>
                <a:latin typeface="Palatino" pitchFamily="2" charset="77"/>
                <a:ea typeface="Palatino" pitchFamily="2" charset="77"/>
                <a:cs typeface="+mn-cs"/>
              </a:rPr>
              <a:t>(per 100k people)</a:t>
            </a:r>
            <a:endParaRPr lang="ja-JP" altLang="en-US" sz="1600">
              <a:solidFill>
                <a:srgbClr val="C00000"/>
              </a:solidFill>
              <a:latin typeface="Palatino" pitchFamily="2" charset="77"/>
              <a:ea typeface="+mn-ea"/>
              <a:cs typeface="+mn-cs"/>
            </a:endParaRPr>
          </a:p>
          <a:p>
            <a:pPr algn="ctr"/>
            <a:endParaRPr lang="en-US" altLang="ja-JP" sz="2400" dirty="0">
              <a:solidFill>
                <a:srgbClr val="C00000"/>
              </a:solidFill>
              <a:latin typeface="Palatino" pitchFamily="2" charset="77"/>
              <a:ea typeface="Palatino" pitchFamily="2" charset="77"/>
              <a:cs typeface="+mn-cs"/>
            </a:endParaRPr>
          </a:p>
        </p:txBody>
      </p:sp>
      <p:pic>
        <p:nvPicPr>
          <p:cNvPr id="5" name="図 8">
            <a:extLst>
              <a:ext uri="{FF2B5EF4-FFF2-40B4-BE49-F238E27FC236}">
                <a16:creationId xmlns:a16="http://schemas.microsoft.com/office/drawing/2014/main" id="{933B2BD0-8C7E-9DC7-79CB-7971A21DDC2E}"/>
              </a:ext>
            </a:extLst>
          </p:cNvPr>
          <p:cNvPicPr>
            <a:picLocks noChangeAspect="1"/>
          </p:cNvPicPr>
          <p:nvPr/>
        </p:nvPicPr>
        <p:blipFill>
          <a:blip r:embed="rId4"/>
          <a:stretch>
            <a:fillRect/>
          </a:stretch>
        </p:blipFill>
        <p:spPr>
          <a:xfrm>
            <a:off x="727547" y="2181275"/>
            <a:ext cx="4690991" cy="3024033"/>
          </a:xfrm>
          <a:prstGeom prst="rect">
            <a:avLst/>
          </a:prstGeom>
        </p:spPr>
      </p:pic>
      <p:pic>
        <p:nvPicPr>
          <p:cNvPr id="7" name="図 16">
            <a:extLst>
              <a:ext uri="{FF2B5EF4-FFF2-40B4-BE49-F238E27FC236}">
                <a16:creationId xmlns:a16="http://schemas.microsoft.com/office/drawing/2014/main" id="{906C1BA8-2D1B-C788-4C0C-8AC8025F2811}"/>
              </a:ext>
            </a:extLst>
          </p:cNvPr>
          <p:cNvPicPr>
            <a:picLocks noChangeAspect="1"/>
          </p:cNvPicPr>
          <p:nvPr/>
        </p:nvPicPr>
        <p:blipFill>
          <a:blip r:embed="rId5"/>
          <a:stretch>
            <a:fillRect/>
          </a:stretch>
        </p:blipFill>
        <p:spPr>
          <a:xfrm>
            <a:off x="6286470" y="2178654"/>
            <a:ext cx="4690991" cy="3024033"/>
          </a:xfrm>
          <a:prstGeom prst="rect">
            <a:avLst/>
          </a:prstGeom>
        </p:spPr>
      </p:pic>
    </p:spTree>
    <p:extLst>
      <p:ext uri="{BB962C8B-B14F-4D97-AF65-F5344CB8AC3E}">
        <p14:creationId xmlns:p14="http://schemas.microsoft.com/office/powerpoint/2010/main" val="172886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6</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Devising</a:t>
            </a:r>
            <a:r>
              <a:rPr lang="es-ES_tradnl" dirty="0"/>
              <a:t> </a:t>
            </a:r>
            <a:r>
              <a:rPr lang="es-ES_tradnl" dirty="0" err="1"/>
              <a:t>an</a:t>
            </a:r>
            <a:r>
              <a:rPr lang="es-ES_tradnl" dirty="0"/>
              <a:t> </a:t>
            </a:r>
            <a:r>
              <a:rPr lang="es-ES_tradnl" dirty="0" err="1"/>
              <a:t>investment</a:t>
            </a:r>
            <a:r>
              <a:rPr lang="es-ES_tradnl" dirty="0"/>
              <a:t> </a:t>
            </a:r>
            <a:r>
              <a:rPr lang="es-ES_tradnl" dirty="0" err="1"/>
              <a:t>strategy</a:t>
            </a:r>
            <a:endParaRPr lang="es-ES_tradnl" dirty="0"/>
          </a:p>
        </p:txBody>
      </p:sp>
      <p:sp>
        <p:nvSpPr>
          <p:cNvPr id="30" name="TextBox 29">
            <a:extLst>
              <a:ext uri="{FF2B5EF4-FFF2-40B4-BE49-F238E27FC236}">
                <a16:creationId xmlns:a16="http://schemas.microsoft.com/office/drawing/2014/main" id="{3E1CD287-3D48-B281-C220-8B079036DFF2}"/>
              </a:ext>
            </a:extLst>
          </p:cNvPr>
          <p:cNvSpPr txBox="1"/>
          <p:nvPr/>
        </p:nvSpPr>
        <p:spPr>
          <a:xfrm>
            <a:off x="6971232" y="2937765"/>
            <a:ext cx="4280206" cy="1231106"/>
          </a:xfrm>
          <a:prstGeom prst="rect">
            <a:avLst/>
          </a:prstGeom>
          <a:noFill/>
        </p:spPr>
        <p:txBody>
          <a:bodyPr wrap="square" rtlCol="0" anchor="t">
            <a:spAutoFit/>
          </a:bodyPr>
          <a:lstStyle/>
          <a:p>
            <a:pPr algn="ctr"/>
            <a:endParaRPr lang="en-US" dirty="0">
              <a:latin typeface="Palatino" pitchFamily="2" charset="77"/>
              <a:ea typeface="Palatino" pitchFamily="2" charset="77"/>
            </a:endParaRPr>
          </a:p>
          <a:p>
            <a:pPr algn="ctr"/>
            <a:r>
              <a:rPr lang="en-US" sz="2800" dirty="0">
                <a:latin typeface="Palatino" pitchFamily="2" charset="77"/>
                <a:ea typeface="Palatino" pitchFamily="2" charset="77"/>
              </a:rPr>
              <a:t>Reduce the health gap in Brazilian municipalities</a:t>
            </a:r>
          </a:p>
        </p:txBody>
      </p:sp>
      <p:sp>
        <p:nvSpPr>
          <p:cNvPr id="17" name="Retângulo Arredondado 16">
            <a:extLst>
              <a:ext uri="{FF2B5EF4-FFF2-40B4-BE49-F238E27FC236}">
                <a16:creationId xmlns:a16="http://schemas.microsoft.com/office/drawing/2014/main" id="{B2FEA2D8-8A91-FB85-8A07-5070EEDEDFFB}"/>
              </a:ext>
            </a:extLst>
          </p:cNvPr>
          <p:cNvSpPr/>
          <p:nvPr/>
        </p:nvSpPr>
        <p:spPr>
          <a:xfrm>
            <a:off x="1503474" y="2008466"/>
            <a:ext cx="3237186" cy="142053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US" dirty="0"/>
          </a:p>
        </p:txBody>
      </p:sp>
      <p:sp>
        <p:nvSpPr>
          <p:cNvPr id="18" name="Retângulo Arredondado 17">
            <a:extLst>
              <a:ext uri="{FF2B5EF4-FFF2-40B4-BE49-F238E27FC236}">
                <a16:creationId xmlns:a16="http://schemas.microsoft.com/office/drawing/2014/main" id="{05C46851-E8D2-1FED-AC93-68E579577915}"/>
              </a:ext>
            </a:extLst>
          </p:cNvPr>
          <p:cNvSpPr/>
          <p:nvPr/>
        </p:nvSpPr>
        <p:spPr>
          <a:xfrm>
            <a:off x="1503474" y="3788979"/>
            <a:ext cx="3237186" cy="142053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US"/>
          </a:p>
        </p:txBody>
      </p:sp>
      <p:sp>
        <p:nvSpPr>
          <p:cNvPr id="42" name="CaixaDeTexto 41">
            <a:extLst>
              <a:ext uri="{FF2B5EF4-FFF2-40B4-BE49-F238E27FC236}">
                <a16:creationId xmlns:a16="http://schemas.microsoft.com/office/drawing/2014/main" id="{62368867-8828-0D8A-CDD1-1F1ABA550F23}"/>
              </a:ext>
            </a:extLst>
          </p:cNvPr>
          <p:cNvSpPr txBox="1"/>
          <p:nvPr/>
        </p:nvSpPr>
        <p:spPr>
          <a:xfrm>
            <a:off x="1735707" y="2426345"/>
            <a:ext cx="2772720" cy="584775"/>
          </a:xfrm>
          <a:prstGeom prst="rect">
            <a:avLst/>
          </a:prstGeom>
          <a:noFill/>
        </p:spPr>
        <p:txBody>
          <a:bodyPr wrap="square">
            <a:spAutoFit/>
          </a:bodyPr>
          <a:lstStyle/>
          <a:p>
            <a:pPr algn="ctr">
              <a:lnSpc>
                <a:spcPct val="100000"/>
              </a:lnSpc>
              <a:spcBef>
                <a:spcPts val="1200"/>
              </a:spcBef>
            </a:pPr>
            <a:r>
              <a:rPr lang="en-US" altLang="ja-JP" sz="1600" dirty="0">
                <a:solidFill>
                  <a:schemeClr val="bg1"/>
                </a:solidFill>
                <a:latin typeface="Palatino" pitchFamily="2" charset="77"/>
                <a:ea typeface="Palatino" pitchFamily="2" charset="77"/>
                <a:cs typeface="Helvetica Neue" panose="02000503000000020004" pitchFamily="2" charset="0"/>
              </a:rPr>
              <a:t>What is burden of disease at the municipality level?</a:t>
            </a:r>
          </a:p>
        </p:txBody>
      </p:sp>
      <p:sp>
        <p:nvSpPr>
          <p:cNvPr id="44" name="CaixaDeTexto 43">
            <a:extLst>
              <a:ext uri="{FF2B5EF4-FFF2-40B4-BE49-F238E27FC236}">
                <a16:creationId xmlns:a16="http://schemas.microsoft.com/office/drawing/2014/main" id="{20F354E2-57C2-C3AD-44FE-3154B5690035}"/>
              </a:ext>
            </a:extLst>
          </p:cNvPr>
          <p:cNvSpPr txBox="1"/>
          <p:nvPr/>
        </p:nvSpPr>
        <p:spPr>
          <a:xfrm>
            <a:off x="1655426" y="3960637"/>
            <a:ext cx="2933281" cy="1077218"/>
          </a:xfrm>
          <a:prstGeom prst="rect">
            <a:avLst/>
          </a:prstGeom>
          <a:noFill/>
        </p:spPr>
        <p:txBody>
          <a:bodyPr wrap="square">
            <a:spAutoFit/>
          </a:bodyPr>
          <a:lstStyle/>
          <a:p>
            <a:pPr algn="ctr">
              <a:lnSpc>
                <a:spcPct val="100000"/>
              </a:lnSpc>
              <a:spcBef>
                <a:spcPts val="1200"/>
              </a:spcBef>
            </a:pPr>
            <a:r>
              <a:rPr lang="en-US" altLang="ja-JP" sz="1600" dirty="0">
                <a:solidFill>
                  <a:schemeClr val="bg1"/>
                </a:solidFill>
                <a:latin typeface="Palatino" pitchFamily="2" charset="77"/>
                <a:ea typeface="Palatino" pitchFamily="2" charset="77"/>
                <a:cs typeface="Helvetica Neue" panose="02000503000000020004" pitchFamily="2" charset="0"/>
              </a:rPr>
              <a:t>Does medical infrastructure differ between municipalities with high and low disease burdens?</a:t>
            </a:r>
          </a:p>
        </p:txBody>
      </p:sp>
      <p:cxnSp>
        <p:nvCxnSpPr>
          <p:cNvPr id="6" name="Conector Angulado 5">
            <a:extLst>
              <a:ext uri="{FF2B5EF4-FFF2-40B4-BE49-F238E27FC236}">
                <a16:creationId xmlns:a16="http://schemas.microsoft.com/office/drawing/2014/main" id="{D16494C6-3FB4-CDA3-52A6-41F7C0B2974C}"/>
              </a:ext>
            </a:extLst>
          </p:cNvPr>
          <p:cNvCxnSpPr>
            <a:cxnSpLocks/>
            <a:stCxn id="17" idx="3"/>
          </p:cNvCxnSpPr>
          <p:nvPr/>
        </p:nvCxnSpPr>
        <p:spPr>
          <a:xfrm>
            <a:off x="4740660" y="2718733"/>
            <a:ext cx="2230572" cy="951601"/>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Angulado 7">
            <a:extLst>
              <a:ext uri="{FF2B5EF4-FFF2-40B4-BE49-F238E27FC236}">
                <a16:creationId xmlns:a16="http://schemas.microsoft.com/office/drawing/2014/main" id="{013E5131-B89E-A13B-1DAD-69F3C47AE423}"/>
              </a:ext>
            </a:extLst>
          </p:cNvPr>
          <p:cNvCxnSpPr>
            <a:cxnSpLocks/>
            <a:stCxn id="18" idx="3"/>
          </p:cNvCxnSpPr>
          <p:nvPr/>
        </p:nvCxnSpPr>
        <p:spPr>
          <a:xfrm flipV="1">
            <a:off x="4740660" y="3670334"/>
            <a:ext cx="2230572" cy="82891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87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7</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a:solidFill>
            <a:srgbClr val="7F7F7F"/>
          </a:solidFill>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a:solidFill>
            <a:srgbClr val="7F7F7F"/>
          </a:solidFill>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2" name="直線コネクタ 22">
            <a:extLst>
              <a:ext uri="{FF2B5EF4-FFF2-40B4-BE49-F238E27FC236}">
                <a16:creationId xmlns:a16="http://schemas.microsoft.com/office/drawing/2014/main" id="{CE23240A-885A-72DC-627F-EE3C918FC70A}"/>
              </a:ext>
            </a:extLst>
          </p:cNvPr>
          <p:cNvCxnSpPr>
            <a:cxnSpLocks/>
          </p:cNvCxnSpPr>
          <p:nvPr/>
        </p:nvCxnSpPr>
        <p:spPr>
          <a:xfrm>
            <a:off x="1131148" y="3006403"/>
            <a:ext cx="0" cy="938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23">
            <a:extLst>
              <a:ext uri="{FF2B5EF4-FFF2-40B4-BE49-F238E27FC236}">
                <a16:creationId xmlns:a16="http://schemas.microsoft.com/office/drawing/2014/main" id="{3D2F71E3-F2D2-480F-7822-DC1E2484E1A9}"/>
              </a:ext>
            </a:extLst>
          </p:cNvPr>
          <p:cNvCxnSpPr>
            <a:cxnSpLocks/>
          </p:cNvCxnSpPr>
          <p:nvPr/>
        </p:nvCxnSpPr>
        <p:spPr>
          <a:xfrm flipH="1">
            <a:off x="1131147" y="3315780"/>
            <a:ext cx="5843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23">
            <a:extLst>
              <a:ext uri="{FF2B5EF4-FFF2-40B4-BE49-F238E27FC236}">
                <a16:creationId xmlns:a16="http://schemas.microsoft.com/office/drawing/2014/main" id="{C64EEA32-62F1-12A6-12B1-E7DBC34F3517}"/>
              </a:ext>
            </a:extLst>
          </p:cNvPr>
          <p:cNvCxnSpPr>
            <a:cxnSpLocks/>
          </p:cNvCxnSpPr>
          <p:nvPr/>
        </p:nvCxnSpPr>
        <p:spPr>
          <a:xfrm flipH="1">
            <a:off x="1131148" y="3944684"/>
            <a:ext cx="584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19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Defining</a:t>
            </a:r>
            <a:r>
              <a:rPr lang="es-ES_tradnl" dirty="0"/>
              <a:t> </a:t>
            </a:r>
            <a:r>
              <a:rPr lang="es-ES_tradnl" dirty="0" err="1"/>
              <a:t>burden</a:t>
            </a:r>
            <a:r>
              <a:rPr lang="es-ES_tradnl" dirty="0"/>
              <a:t> </a:t>
            </a:r>
            <a:r>
              <a:rPr lang="es-ES_tradnl" dirty="0" err="1"/>
              <a:t>of</a:t>
            </a:r>
            <a:r>
              <a:rPr lang="es-ES_tradnl" dirty="0"/>
              <a:t> </a:t>
            </a:r>
            <a:r>
              <a:rPr lang="es-ES_tradnl" dirty="0" err="1"/>
              <a:t>disease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grpSp>
        <p:nvGrpSpPr>
          <p:cNvPr id="7" name="グループ化 39">
            <a:extLst>
              <a:ext uri="{FF2B5EF4-FFF2-40B4-BE49-F238E27FC236}">
                <a16:creationId xmlns:a16="http://schemas.microsoft.com/office/drawing/2014/main" id="{EFAAADC0-3DEF-C8F6-CC81-DC574E2723CF}"/>
              </a:ext>
            </a:extLst>
          </p:cNvPr>
          <p:cNvGrpSpPr/>
          <p:nvPr/>
        </p:nvGrpSpPr>
        <p:grpSpPr>
          <a:xfrm>
            <a:off x="3340139" y="1590584"/>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Tree>
    <p:extLst>
      <p:ext uri="{BB962C8B-B14F-4D97-AF65-F5344CB8AC3E}">
        <p14:creationId xmlns:p14="http://schemas.microsoft.com/office/powerpoint/2010/main" val="222423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Developing</a:t>
            </a:r>
            <a:r>
              <a:rPr lang="es-ES_tradnl" dirty="0"/>
              <a:t> a </a:t>
            </a:r>
            <a:r>
              <a:rPr lang="es-ES_tradnl" dirty="0" err="1"/>
              <a:t>combined</a:t>
            </a:r>
            <a:r>
              <a:rPr lang="es-ES_tradnl" dirty="0"/>
              <a:t> </a:t>
            </a:r>
            <a:r>
              <a:rPr lang="es-ES_tradnl" dirty="0" err="1"/>
              <a:t>measure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grpSp>
        <p:nvGrpSpPr>
          <p:cNvPr id="7" name="グループ化 39">
            <a:extLst>
              <a:ext uri="{FF2B5EF4-FFF2-40B4-BE49-F238E27FC236}">
                <a16:creationId xmlns:a16="http://schemas.microsoft.com/office/drawing/2014/main" id="{EFAAADC0-3DEF-C8F6-CC81-DC574E2723CF}"/>
              </a:ext>
            </a:extLst>
          </p:cNvPr>
          <p:cNvGrpSpPr/>
          <p:nvPr/>
        </p:nvGrpSpPr>
        <p:grpSpPr>
          <a:xfrm>
            <a:off x="1062340" y="1489883"/>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8653800" y="3170559"/>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23" name="Conector Angulado 22">
            <a:extLst>
              <a:ext uri="{FF2B5EF4-FFF2-40B4-BE49-F238E27FC236}">
                <a16:creationId xmlns:a16="http://schemas.microsoft.com/office/drawing/2014/main" id="{B1D37C4A-A224-4133-4B68-62A5FDEAAEEE}"/>
              </a:ext>
            </a:extLst>
          </p:cNvPr>
          <p:cNvCxnSpPr>
            <a:cxnSpLocks/>
            <a:stCxn id="10" idx="3"/>
          </p:cNvCxnSpPr>
          <p:nvPr/>
        </p:nvCxnSpPr>
        <p:spPr>
          <a:xfrm>
            <a:off x="6568241" y="2256785"/>
            <a:ext cx="1861419" cy="167852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DC9084A6-01E5-16E5-5E24-E4F96B687786}"/>
              </a:ext>
            </a:extLst>
          </p:cNvPr>
          <p:cNvCxnSpPr>
            <a:cxnSpLocks/>
            <a:stCxn id="14" idx="3"/>
          </p:cNvCxnSpPr>
          <p:nvPr/>
        </p:nvCxnSpPr>
        <p:spPr>
          <a:xfrm flipV="1">
            <a:off x="6568241" y="3929299"/>
            <a:ext cx="1861419" cy="669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3A03A427-5085-FC43-8061-47B306C8A4EB}"/>
              </a:ext>
            </a:extLst>
          </p:cNvPr>
          <p:cNvCxnSpPr>
            <a:cxnSpLocks/>
            <a:stCxn id="17" idx="3"/>
          </p:cNvCxnSpPr>
          <p:nvPr/>
        </p:nvCxnSpPr>
        <p:spPr>
          <a:xfrm flipV="1">
            <a:off x="6574062" y="3935991"/>
            <a:ext cx="1855598" cy="1439623"/>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54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5259</TotalTime>
  <Words>2177</Words>
  <Application>Microsoft Macintosh PowerPoint</Application>
  <PresentationFormat>Widescreen</PresentationFormat>
  <Paragraphs>248</Paragraphs>
  <Slides>20</Slides>
  <Notes>19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20</vt:i4>
      </vt:variant>
    </vt:vector>
  </HeadingPairs>
  <TitlesOfParts>
    <vt:vector size="27" baseType="lpstr">
      <vt:lpstr>Arial</vt:lpstr>
      <vt:lpstr>Calibri</vt:lpstr>
      <vt:lpstr>Garamond</vt:lpstr>
      <vt:lpstr>Helvetica Neue</vt:lpstr>
      <vt:lpstr>Palatino</vt:lpstr>
      <vt:lpstr>Wingdings</vt:lpstr>
      <vt:lpstr>Office Theme</vt:lpstr>
      <vt:lpstr>Closing the Health Gap in Brazil:  Data-Led Infrastructure Expansion</vt:lpstr>
      <vt:lpstr>Outline</vt:lpstr>
      <vt:lpstr>Outline</vt:lpstr>
      <vt:lpstr>Deaths and hospitalizations by population size</vt:lpstr>
      <vt:lpstr>Medical infrastructure by population size</vt:lpstr>
      <vt:lpstr>Devising an investment strategy</vt:lpstr>
      <vt:lpstr>Outline</vt:lpstr>
      <vt:lpstr>Defining burden of disease</vt:lpstr>
      <vt:lpstr>Developing a combined measure</vt:lpstr>
      <vt:lpstr>Developing a combined measure</vt:lpstr>
      <vt:lpstr>Subjective health at the state level</vt:lpstr>
      <vt:lpstr>Predicting subjective health in municipalities </vt:lpstr>
      <vt:lpstr>Developing a combined measure</vt:lpstr>
      <vt:lpstr>MPHI at glance</vt:lpstr>
      <vt:lpstr>Outline</vt:lpstr>
      <vt:lpstr>MPHI and the health infrastructure</vt:lpstr>
      <vt:lpstr>Outline</vt:lpstr>
      <vt:lpstr>Policy Recommendation</vt:lpstr>
      <vt:lpstr>Limitations and Opportunities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should Peru address  its natural resource curse?</dc:title>
  <dc:creator>Carlos H. Víquez B.</dc:creator>
  <cp:lastModifiedBy>Leite, Luisa</cp:lastModifiedBy>
  <cp:revision>53</cp:revision>
  <dcterms:created xsi:type="dcterms:W3CDTF">2022-11-25T19:03:13Z</dcterms:created>
  <dcterms:modified xsi:type="dcterms:W3CDTF">2022-12-01T01:11:28Z</dcterms:modified>
</cp:coreProperties>
</file>